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8" r:id="rId11"/>
    <p:sldId id="266" r:id="rId12"/>
    <p:sldId id="267" r:id="rId13"/>
    <p:sldId id="265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20666075" cy="21853525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53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53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53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53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53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53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53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53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53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6600FF"/>
    <a:srgbClr val="FF3300"/>
    <a:srgbClr val="FFCC00"/>
    <a:srgbClr val="800000"/>
    <a:srgbClr val="660033"/>
    <a:srgbClr val="CC9900"/>
    <a:srgbClr val="CC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378" autoAdjust="0"/>
    <p:restoredTop sz="94660"/>
  </p:normalViewPr>
  <p:slideViewPr>
    <p:cSldViewPr>
      <p:cViewPr>
        <p:scale>
          <a:sx n="25" d="100"/>
          <a:sy n="25" d="100"/>
        </p:scale>
        <p:origin x="-318" y="684"/>
      </p:cViewPr>
      <p:guideLst>
        <p:guide orient="horz" pos="6884"/>
        <p:guide pos="651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9400" y="6788150"/>
            <a:ext cx="17567275" cy="46847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00388" y="12384088"/>
            <a:ext cx="14465300" cy="558482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C70218-C37B-4841-8D75-19B7210722F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5E154C-CCB4-401E-B50C-0ECBCFA85C3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4984413" y="874713"/>
            <a:ext cx="4649787" cy="186467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1875" y="874713"/>
            <a:ext cx="13800138" cy="186467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89E716-67A3-4F75-B58A-A3D07FD8973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B99155-6383-4E49-B961-3490ECBAC21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1950" y="14043025"/>
            <a:ext cx="17567275" cy="434022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31950" y="9263063"/>
            <a:ext cx="17567275" cy="477996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8EEDA8-4C41-4301-B04B-8F5DE3066C1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1875" y="5099050"/>
            <a:ext cx="9224963" cy="144224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09238" y="5099050"/>
            <a:ext cx="9224962" cy="144224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DE449E-4C76-47D0-A1C0-F0643C4CA1D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463" y="874713"/>
            <a:ext cx="18599150" cy="364331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3463" y="4891088"/>
            <a:ext cx="9131300" cy="20399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33463" y="6931025"/>
            <a:ext cx="9131300" cy="125904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498138" y="4891088"/>
            <a:ext cx="9134475" cy="20399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498138" y="6931025"/>
            <a:ext cx="9134475" cy="125904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E427FA-4C74-4C90-8509-C38DAC3C4DA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77B50E-4FE7-4B54-8F69-82112D8E117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21599C-3E44-4501-B819-F1C7CFC39CE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463" y="869950"/>
            <a:ext cx="6799262" cy="37036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80375" y="869950"/>
            <a:ext cx="11552238" cy="1865153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33463" y="4573588"/>
            <a:ext cx="6799262" cy="1494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F9829F-59FB-4854-B098-C59A33F8B24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1300" y="15297150"/>
            <a:ext cx="12398375" cy="18065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51300" y="1952625"/>
            <a:ext cx="12398375" cy="131127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51300" y="17103725"/>
            <a:ext cx="12398375" cy="256381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7E2C46-DB6D-418F-982A-ABF8D6404F7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31875" y="874713"/>
            <a:ext cx="18602325" cy="364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65936" tIns="132968" rIns="265936" bIns="13296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31875" y="5099050"/>
            <a:ext cx="18602325" cy="1442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65936" tIns="132968" rIns="265936" bIns="1329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31875" y="19900900"/>
            <a:ext cx="4822825" cy="151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65936" tIns="132968" rIns="265936" bIns="132968" numCol="1" anchor="t" anchorCtr="0" compatLnSpc="1">
            <a:prstTxWarp prst="textNoShape">
              <a:avLst/>
            </a:prstTxWarp>
          </a:bodyPr>
          <a:lstStyle>
            <a:lvl1pPr defTabSz="2659063">
              <a:defRPr sz="40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061200" y="19900900"/>
            <a:ext cx="6543675" cy="151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65936" tIns="132968" rIns="265936" bIns="132968" numCol="1" anchor="t" anchorCtr="0" compatLnSpc="1">
            <a:prstTxWarp prst="textNoShape">
              <a:avLst/>
            </a:prstTxWarp>
          </a:bodyPr>
          <a:lstStyle>
            <a:lvl1pPr algn="ctr" defTabSz="2659063">
              <a:defRPr sz="40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4811375" y="19900900"/>
            <a:ext cx="4822825" cy="151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65936" tIns="132968" rIns="265936" bIns="132968" numCol="1" anchor="t" anchorCtr="0" compatLnSpc="1">
            <a:prstTxWarp prst="textNoShape">
              <a:avLst/>
            </a:prstTxWarp>
          </a:bodyPr>
          <a:lstStyle>
            <a:lvl1pPr algn="r" defTabSz="2659063">
              <a:defRPr sz="4000"/>
            </a:lvl1pPr>
          </a:lstStyle>
          <a:p>
            <a:fld id="{EC11E1A7-E132-48A0-86F9-94C16547FFD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659063" rtl="0" fontAlgn="base">
        <a:spcBef>
          <a:spcPct val="0"/>
        </a:spcBef>
        <a:spcAft>
          <a:spcPct val="0"/>
        </a:spcAft>
        <a:defRPr sz="12800">
          <a:solidFill>
            <a:schemeClr val="tx2"/>
          </a:solidFill>
          <a:latin typeface="+mj-lt"/>
          <a:ea typeface="+mj-ea"/>
          <a:cs typeface="+mj-cs"/>
        </a:defRPr>
      </a:lvl1pPr>
      <a:lvl2pPr algn="ctr" defTabSz="2659063" rtl="0" fontAlgn="base">
        <a:spcBef>
          <a:spcPct val="0"/>
        </a:spcBef>
        <a:spcAft>
          <a:spcPct val="0"/>
        </a:spcAft>
        <a:defRPr sz="12800">
          <a:solidFill>
            <a:schemeClr val="tx2"/>
          </a:solidFill>
          <a:latin typeface="Arial" charset="0"/>
          <a:cs typeface="Arial" charset="0"/>
        </a:defRPr>
      </a:lvl2pPr>
      <a:lvl3pPr algn="ctr" defTabSz="2659063" rtl="0" fontAlgn="base">
        <a:spcBef>
          <a:spcPct val="0"/>
        </a:spcBef>
        <a:spcAft>
          <a:spcPct val="0"/>
        </a:spcAft>
        <a:defRPr sz="12800">
          <a:solidFill>
            <a:schemeClr val="tx2"/>
          </a:solidFill>
          <a:latin typeface="Arial" charset="0"/>
          <a:cs typeface="Arial" charset="0"/>
        </a:defRPr>
      </a:lvl3pPr>
      <a:lvl4pPr algn="ctr" defTabSz="2659063" rtl="0" fontAlgn="base">
        <a:spcBef>
          <a:spcPct val="0"/>
        </a:spcBef>
        <a:spcAft>
          <a:spcPct val="0"/>
        </a:spcAft>
        <a:defRPr sz="12800">
          <a:solidFill>
            <a:schemeClr val="tx2"/>
          </a:solidFill>
          <a:latin typeface="Arial" charset="0"/>
          <a:cs typeface="Arial" charset="0"/>
        </a:defRPr>
      </a:lvl4pPr>
      <a:lvl5pPr algn="ctr" defTabSz="2659063" rtl="0" fontAlgn="base">
        <a:spcBef>
          <a:spcPct val="0"/>
        </a:spcBef>
        <a:spcAft>
          <a:spcPct val="0"/>
        </a:spcAft>
        <a:defRPr sz="12800">
          <a:solidFill>
            <a:schemeClr val="tx2"/>
          </a:solidFill>
          <a:latin typeface="Arial" charset="0"/>
          <a:cs typeface="Arial" charset="0"/>
        </a:defRPr>
      </a:lvl5pPr>
      <a:lvl6pPr marL="457200" algn="ctr" defTabSz="2659063" rtl="0" fontAlgn="base">
        <a:spcBef>
          <a:spcPct val="0"/>
        </a:spcBef>
        <a:spcAft>
          <a:spcPct val="0"/>
        </a:spcAft>
        <a:defRPr sz="12800">
          <a:solidFill>
            <a:schemeClr val="tx2"/>
          </a:solidFill>
          <a:latin typeface="Arial" charset="0"/>
          <a:cs typeface="Arial" charset="0"/>
        </a:defRPr>
      </a:lvl6pPr>
      <a:lvl7pPr marL="914400" algn="ctr" defTabSz="2659063" rtl="0" fontAlgn="base">
        <a:spcBef>
          <a:spcPct val="0"/>
        </a:spcBef>
        <a:spcAft>
          <a:spcPct val="0"/>
        </a:spcAft>
        <a:defRPr sz="12800">
          <a:solidFill>
            <a:schemeClr val="tx2"/>
          </a:solidFill>
          <a:latin typeface="Arial" charset="0"/>
          <a:cs typeface="Arial" charset="0"/>
        </a:defRPr>
      </a:lvl7pPr>
      <a:lvl8pPr marL="1371600" algn="ctr" defTabSz="2659063" rtl="0" fontAlgn="base">
        <a:spcBef>
          <a:spcPct val="0"/>
        </a:spcBef>
        <a:spcAft>
          <a:spcPct val="0"/>
        </a:spcAft>
        <a:defRPr sz="12800">
          <a:solidFill>
            <a:schemeClr val="tx2"/>
          </a:solidFill>
          <a:latin typeface="Arial" charset="0"/>
          <a:cs typeface="Arial" charset="0"/>
        </a:defRPr>
      </a:lvl8pPr>
      <a:lvl9pPr marL="1828800" algn="ctr" defTabSz="2659063" rtl="0" fontAlgn="base">
        <a:spcBef>
          <a:spcPct val="0"/>
        </a:spcBef>
        <a:spcAft>
          <a:spcPct val="0"/>
        </a:spcAft>
        <a:defRPr sz="128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996950" indent="-996950" algn="l" defTabSz="2659063" rtl="0" fontAlgn="base">
        <a:spcBef>
          <a:spcPct val="20000"/>
        </a:spcBef>
        <a:spcAft>
          <a:spcPct val="0"/>
        </a:spcAft>
        <a:buChar char="•"/>
        <a:defRPr sz="9300">
          <a:solidFill>
            <a:schemeClr val="tx1"/>
          </a:solidFill>
          <a:latin typeface="+mn-lt"/>
          <a:ea typeface="+mn-ea"/>
          <a:cs typeface="+mn-cs"/>
        </a:defRPr>
      </a:lvl1pPr>
      <a:lvl2pPr marL="2160588" indent="-831850" algn="l" defTabSz="2659063" rtl="0" fontAlgn="base">
        <a:spcBef>
          <a:spcPct val="20000"/>
        </a:spcBef>
        <a:spcAft>
          <a:spcPct val="0"/>
        </a:spcAft>
        <a:buChar char="–"/>
        <a:defRPr sz="8200">
          <a:solidFill>
            <a:schemeClr val="tx1"/>
          </a:solidFill>
          <a:latin typeface="+mn-lt"/>
          <a:cs typeface="+mn-cs"/>
        </a:defRPr>
      </a:lvl2pPr>
      <a:lvl3pPr marL="3322638" indent="-663575" algn="l" defTabSz="2659063" rtl="0" fontAlgn="base">
        <a:spcBef>
          <a:spcPct val="20000"/>
        </a:spcBef>
        <a:spcAft>
          <a:spcPct val="0"/>
        </a:spcAft>
        <a:buChar char="•"/>
        <a:defRPr sz="7100">
          <a:solidFill>
            <a:schemeClr val="tx1"/>
          </a:solidFill>
          <a:latin typeface="+mn-lt"/>
          <a:cs typeface="+mn-cs"/>
        </a:defRPr>
      </a:lvl3pPr>
      <a:lvl4pPr marL="4654550" indent="-666750" algn="l" defTabSz="2659063" rtl="0" fontAlgn="base">
        <a:spcBef>
          <a:spcPct val="20000"/>
        </a:spcBef>
        <a:spcAft>
          <a:spcPct val="0"/>
        </a:spcAft>
        <a:buChar char="–"/>
        <a:defRPr sz="5800">
          <a:solidFill>
            <a:schemeClr val="tx1"/>
          </a:solidFill>
          <a:latin typeface="+mn-lt"/>
          <a:cs typeface="+mn-cs"/>
        </a:defRPr>
      </a:lvl4pPr>
      <a:lvl5pPr marL="5983288" indent="-665163" algn="l" defTabSz="2659063" rtl="0" fontAlgn="base">
        <a:spcBef>
          <a:spcPct val="20000"/>
        </a:spcBef>
        <a:spcAft>
          <a:spcPct val="0"/>
        </a:spcAft>
        <a:buChar char="»"/>
        <a:defRPr sz="5800">
          <a:solidFill>
            <a:schemeClr val="tx1"/>
          </a:solidFill>
          <a:latin typeface="+mn-lt"/>
          <a:cs typeface="+mn-cs"/>
        </a:defRPr>
      </a:lvl5pPr>
      <a:lvl6pPr marL="6440488" indent="-665163" algn="l" defTabSz="2659063" rtl="0" fontAlgn="base">
        <a:spcBef>
          <a:spcPct val="20000"/>
        </a:spcBef>
        <a:spcAft>
          <a:spcPct val="0"/>
        </a:spcAft>
        <a:buChar char="»"/>
        <a:defRPr sz="5800">
          <a:solidFill>
            <a:schemeClr val="tx1"/>
          </a:solidFill>
          <a:latin typeface="+mn-lt"/>
          <a:cs typeface="+mn-cs"/>
        </a:defRPr>
      </a:lvl6pPr>
      <a:lvl7pPr marL="6897688" indent="-665163" algn="l" defTabSz="2659063" rtl="0" fontAlgn="base">
        <a:spcBef>
          <a:spcPct val="20000"/>
        </a:spcBef>
        <a:spcAft>
          <a:spcPct val="0"/>
        </a:spcAft>
        <a:buChar char="»"/>
        <a:defRPr sz="5800">
          <a:solidFill>
            <a:schemeClr val="tx1"/>
          </a:solidFill>
          <a:latin typeface="+mn-lt"/>
          <a:cs typeface="+mn-cs"/>
        </a:defRPr>
      </a:lvl7pPr>
      <a:lvl8pPr marL="7354888" indent="-665163" algn="l" defTabSz="2659063" rtl="0" fontAlgn="base">
        <a:spcBef>
          <a:spcPct val="20000"/>
        </a:spcBef>
        <a:spcAft>
          <a:spcPct val="0"/>
        </a:spcAft>
        <a:buChar char="»"/>
        <a:defRPr sz="5800">
          <a:solidFill>
            <a:schemeClr val="tx1"/>
          </a:solidFill>
          <a:latin typeface="+mn-lt"/>
          <a:cs typeface="+mn-cs"/>
        </a:defRPr>
      </a:lvl8pPr>
      <a:lvl9pPr marL="7812088" indent="-665163" algn="l" defTabSz="2659063" rtl="0" fontAlgn="base">
        <a:spcBef>
          <a:spcPct val="20000"/>
        </a:spcBef>
        <a:spcAft>
          <a:spcPct val="0"/>
        </a:spcAft>
        <a:buChar char="»"/>
        <a:defRPr sz="58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Sunflowers-and-tulip-flowers-gard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0666075" cy="21853525"/>
          </a:xfrm>
          <a:prstGeom prst="rect">
            <a:avLst/>
          </a:prstGeom>
          <a:noFill/>
        </p:spPr>
      </p:pic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4649788" y="0"/>
            <a:ext cx="11710987" cy="6311900"/>
          </a:xfrm>
          <a:prstGeom prst="rect">
            <a:avLst/>
          </a:prstGeom>
          <a:solidFill>
            <a:schemeClr val="accent1">
              <a:alpha val="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265936" tIns="132968" rIns="265936" bIns="132968" anchor="ctr"/>
          <a:lstStyle/>
          <a:p>
            <a:pPr algn="ctr" defTabSz="2659063"/>
            <a:r>
              <a:rPr lang="ar-SA" sz="12800">
                <a:solidFill>
                  <a:srgbClr val="000099"/>
                </a:solidFill>
              </a:rPr>
              <a:t>اهلاوسهلا</a:t>
            </a:r>
            <a:r>
              <a:rPr lang="ar-SA" sz="12800">
                <a:solidFill>
                  <a:srgbClr val="FF66CC"/>
                </a:solidFill>
              </a:rPr>
              <a:t>بكم ياايهال </a:t>
            </a:r>
            <a:r>
              <a:rPr lang="ar-SA" sz="12800">
                <a:solidFill>
                  <a:srgbClr val="000099"/>
                </a:solidFill>
              </a:rPr>
              <a:t>الطلاب</a:t>
            </a:r>
            <a:endParaRPr lang="en-US" sz="12800">
              <a:solidFill>
                <a:srgbClr val="000099"/>
              </a:solidFill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0"/>
            <a:ext cx="4821238" cy="21853525"/>
          </a:xfrm>
          <a:prstGeom prst="rect">
            <a:avLst/>
          </a:prstGeom>
          <a:solidFill>
            <a:schemeClr val="accent1">
              <a:alpha val="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265936" tIns="132968" rIns="265936" bIns="132968" anchor="ctr"/>
          <a:lstStyle/>
          <a:p>
            <a:pPr algn="ctr" defTabSz="2659063"/>
            <a:r>
              <a:rPr lang="ar-SA" sz="21000">
                <a:solidFill>
                  <a:srgbClr val="000099"/>
                </a:solidFill>
              </a:rPr>
              <a:t>السلام </a:t>
            </a:r>
            <a:endParaRPr lang="en-US" sz="21000">
              <a:solidFill>
                <a:srgbClr val="000099"/>
              </a:solidFill>
            </a:endParaRPr>
          </a:p>
          <a:p>
            <a:pPr algn="ctr" defTabSz="2659063"/>
            <a:r>
              <a:rPr lang="ar-SA" sz="21000">
                <a:solidFill>
                  <a:srgbClr val="000099"/>
                </a:solidFill>
              </a:rPr>
              <a:t>عليكم</a:t>
            </a:r>
            <a:endParaRPr lang="en-US" sz="21000">
              <a:solidFill>
                <a:srgbClr val="000099"/>
              </a:solidFill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16189325" y="0"/>
            <a:ext cx="4476750" cy="21853525"/>
          </a:xfrm>
          <a:prstGeom prst="rect">
            <a:avLst/>
          </a:prstGeom>
          <a:solidFill>
            <a:schemeClr val="accent1">
              <a:alpha val="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265936" tIns="132968" rIns="265936" bIns="132968" anchor="ctr"/>
          <a:lstStyle/>
          <a:p>
            <a:pPr algn="ctr" defTabSz="2659063"/>
            <a:r>
              <a:rPr lang="ar-SA" sz="19300">
                <a:solidFill>
                  <a:srgbClr val="000099"/>
                </a:solidFill>
              </a:rPr>
              <a:t>ورحمه</a:t>
            </a:r>
            <a:endParaRPr lang="en-US" sz="19300">
              <a:solidFill>
                <a:srgbClr val="000099"/>
              </a:solidFill>
            </a:endParaRPr>
          </a:p>
          <a:p>
            <a:pPr algn="ctr" defTabSz="2659063"/>
            <a:r>
              <a:rPr lang="ar-SA" sz="19300">
                <a:solidFill>
                  <a:srgbClr val="000099"/>
                </a:solidFill>
              </a:rPr>
              <a:t> الله </a:t>
            </a:r>
            <a:endParaRPr lang="en-US" sz="19300">
              <a:solidFill>
                <a:srgbClr val="000099"/>
              </a:solidFill>
            </a:endParaRPr>
          </a:p>
          <a:p>
            <a:pPr algn="ctr" defTabSz="2659063"/>
            <a:r>
              <a:rPr lang="ar-SA" sz="19300">
                <a:solidFill>
                  <a:srgbClr val="000099"/>
                </a:solidFill>
              </a:rPr>
              <a:t>و</a:t>
            </a:r>
            <a:endParaRPr lang="en-US" sz="19300">
              <a:solidFill>
                <a:srgbClr val="000099"/>
              </a:solidFill>
            </a:endParaRPr>
          </a:p>
          <a:p>
            <a:pPr algn="ctr" defTabSz="2659063"/>
            <a:r>
              <a:rPr lang="ar-SA" sz="19300">
                <a:solidFill>
                  <a:srgbClr val="FF66CC"/>
                </a:solidFill>
              </a:rPr>
              <a:t>بركاته</a:t>
            </a:r>
            <a:endParaRPr lang="en-US" sz="19300">
              <a:solidFill>
                <a:srgbClr val="FF66CC"/>
              </a:solidFill>
            </a:endParaRPr>
          </a:p>
        </p:txBody>
      </p:sp>
      <p:pic>
        <p:nvPicPr>
          <p:cNvPr id="2056" name="Picture 8" descr="fu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94275" y="6556375"/>
            <a:ext cx="11195050" cy="15297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 animBg="1"/>
      <p:bldP spid="2054" grpId="0" animBg="1"/>
      <p:bldP spid="205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0" y="0"/>
            <a:ext cx="20666075" cy="8740775"/>
          </a:xfrm>
          <a:prstGeom prst="rect">
            <a:avLst/>
          </a:prstGeom>
          <a:solidFill>
            <a:srgbClr val="FF3300"/>
          </a:solidFill>
          <a:ln w="9525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 wrap="none" lIns="265936" tIns="132968" rIns="265936" bIns="132968" anchor="ctr"/>
          <a:lstStyle/>
          <a:p>
            <a:pPr algn="ctr" defTabSz="2659063"/>
            <a:r>
              <a:rPr lang="ar-SA" sz="13900">
                <a:solidFill>
                  <a:srgbClr val="6600FF"/>
                </a:solidFill>
              </a:rPr>
              <a:t>١ـ السوال : ما هي موضوعة لعلم الصرف ؟</a:t>
            </a:r>
            <a:endParaRPr lang="en-US" sz="13900">
              <a:solidFill>
                <a:schemeClr val="folHlink"/>
              </a:solidFill>
            </a:endParaRPr>
          </a:p>
          <a:p>
            <a:pPr algn="ctr" defTabSz="2659063"/>
            <a:r>
              <a:rPr lang="en-US">
                <a:solidFill>
                  <a:schemeClr val="folHlink"/>
                </a:solidFill>
              </a:rPr>
              <a:t> </a:t>
            </a:r>
            <a:r>
              <a:rPr lang="en-US" sz="9300">
                <a:solidFill>
                  <a:schemeClr val="folHlink"/>
                </a:solidFill>
              </a:rPr>
              <a:t>                 </a:t>
            </a:r>
            <a:r>
              <a:rPr lang="ar-SA" sz="9300">
                <a:solidFill>
                  <a:srgbClr val="800000"/>
                </a:solidFill>
              </a:rPr>
              <a:t>الجواب :موضوع علم الصرف : ان موضوع علم</a:t>
            </a:r>
            <a:endParaRPr lang="en-US" sz="9300">
              <a:solidFill>
                <a:srgbClr val="660033"/>
              </a:solidFill>
            </a:endParaRPr>
          </a:p>
          <a:p>
            <a:pPr algn="ctr" defTabSz="2659063"/>
            <a:r>
              <a:rPr lang="en-US" sz="9300">
                <a:solidFill>
                  <a:srgbClr val="660033"/>
                </a:solidFill>
              </a:rPr>
              <a:t>                  </a:t>
            </a:r>
            <a:r>
              <a:rPr lang="ar-SA" sz="9300">
                <a:solidFill>
                  <a:srgbClr val="660033"/>
                </a:solidFill>
              </a:rPr>
              <a:t>الصرف الكلمات العربية المتصرفة ـ فانه يبحث</a:t>
            </a:r>
            <a:endParaRPr lang="en-US" sz="9300">
              <a:solidFill>
                <a:srgbClr val="660033"/>
              </a:solidFill>
            </a:endParaRPr>
          </a:p>
          <a:p>
            <a:pPr algn="ctr" defTabSz="2659063"/>
            <a:r>
              <a:rPr lang="en-US" sz="9300">
                <a:solidFill>
                  <a:srgbClr val="660033"/>
                </a:solidFill>
              </a:rPr>
              <a:t>                                       </a:t>
            </a:r>
            <a:r>
              <a:rPr lang="ar-SA" sz="9300">
                <a:solidFill>
                  <a:srgbClr val="660033"/>
                </a:solidFill>
              </a:rPr>
              <a:t>فيه عن الالفاظ وتصرفاتها ـ</a:t>
            </a:r>
            <a:endParaRPr lang="en-US" sz="9300">
              <a:solidFill>
                <a:srgbClr val="660033"/>
              </a:solidFill>
            </a:endParaRP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0" y="9226550"/>
            <a:ext cx="20666075" cy="12626975"/>
          </a:xfrm>
          <a:prstGeom prst="rect">
            <a:avLst/>
          </a:prstGeom>
          <a:solidFill>
            <a:srgbClr val="FF3300"/>
          </a:solidFill>
          <a:ln w="9525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 wrap="none" lIns="265936" tIns="132968" rIns="265936" bIns="132968" anchor="ctr"/>
          <a:lstStyle/>
          <a:p>
            <a:pPr algn="ctr" defTabSz="2659063"/>
            <a:r>
              <a:rPr lang="en-US" sz="15700">
                <a:solidFill>
                  <a:srgbClr val="6600FF"/>
                </a:solidFill>
              </a:rPr>
              <a:t> </a:t>
            </a:r>
            <a:r>
              <a:rPr lang="ar-SA" sz="15700">
                <a:solidFill>
                  <a:srgbClr val="6600FF"/>
                </a:solidFill>
              </a:rPr>
              <a:t>ـ السوال :ماهي الغرض لعلم الصرف ؟</a:t>
            </a:r>
            <a:endParaRPr lang="en-US" sz="15700">
              <a:solidFill>
                <a:srgbClr val="6600FF"/>
              </a:solidFill>
            </a:endParaRPr>
          </a:p>
          <a:p>
            <a:pPr algn="ctr" defTabSz="2659063"/>
            <a:r>
              <a:rPr lang="en-US" sz="15700">
                <a:solidFill>
                  <a:srgbClr val="6600FF"/>
                </a:solidFill>
              </a:rPr>
              <a:t>   </a:t>
            </a:r>
            <a:r>
              <a:rPr lang="ar-SA" sz="10400">
                <a:solidFill>
                  <a:srgbClr val="CC00FF"/>
                </a:solidFill>
              </a:rPr>
              <a:t>الجواب :غرض علم الصرف : هو حصول الاستطاعة</a:t>
            </a:r>
            <a:endParaRPr lang="en-US" sz="10400">
              <a:solidFill>
                <a:srgbClr val="CC00FF"/>
              </a:solidFill>
            </a:endParaRPr>
          </a:p>
          <a:p>
            <a:pPr algn="ctr" defTabSz="2659063"/>
            <a:r>
              <a:rPr lang="en-US" sz="10400">
                <a:solidFill>
                  <a:srgbClr val="CC00FF"/>
                </a:solidFill>
              </a:rPr>
              <a:t>              </a:t>
            </a:r>
            <a:r>
              <a:rPr lang="ar-SA" sz="10400">
                <a:solidFill>
                  <a:srgbClr val="CC00FF"/>
                </a:solidFill>
              </a:rPr>
              <a:t>علي قراءة الالفاظ العربية المتصرفة وكتابتها ـ</a:t>
            </a:r>
            <a:endParaRPr lang="en-US" sz="10400">
              <a:solidFill>
                <a:srgbClr val="CC00FF"/>
              </a:solidFill>
            </a:endParaRPr>
          </a:p>
          <a:p>
            <a:pPr algn="ctr" defTabSz="2659063"/>
            <a:r>
              <a:rPr lang="en-US" sz="10400">
                <a:solidFill>
                  <a:srgbClr val="CC00FF"/>
                </a:solidFill>
              </a:rPr>
              <a:t>  </a:t>
            </a:r>
            <a:r>
              <a:rPr lang="ar-SA" sz="10400">
                <a:solidFill>
                  <a:srgbClr val="CC00FF"/>
                </a:solidFill>
              </a:rPr>
              <a:t>وقال البعض: غرض علم الصرف تحصيل ملكة يعرف</a:t>
            </a:r>
            <a:endParaRPr lang="en-US" sz="10400">
              <a:solidFill>
                <a:srgbClr val="CC00FF"/>
              </a:solidFill>
            </a:endParaRPr>
          </a:p>
          <a:p>
            <a:pPr algn="ctr" defTabSz="2659063"/>
            <a:r>
              <a:rPr lang="en-US" sz="10400">
                <a:solidFill>
                  <a:srgbClr val="CC00FF"/>
                </a:solidFill>
              </a:rPr>
              <a:t>                                      </a:t>
            </a:r>
            <a:r>
              <a:rPr lang="ar-SA" sz="10400">
                <a:solidFill>
                  <a:srgbClr val="CC00FF"/>
                </a:solidFill>
              </a:rPr>
              <a:t>بها ما ذكر من الاحوال</a:t>
            </a:r>
            <a:r>
              <a:rPr lang="ar-SA">
                <a:solidFill>
                  <a:srgbClr val="CC00FF"/>
                </a:solidFill>
              </a:rPr>
              <a:t> ـ</a:t>
            </a:r>
            <a:endParaRPr lang="en-US">
              <a:solidFill>
                <a:srgbClr val="CC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5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5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5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53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15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153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153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153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53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20666075" cy="21853525"/>
          </a:xfrm>
        </p:spPr>
        <p:txBody>
          <a:bodyPr/>
          <a:lstStyle/>
          <a:p>
            <a:endParaRPr lang="en-US"/>
          </a:p>
        </p:txBody>
      </p:sp>
      <p:pic>
        <p:nvPicPr>
          <p:cNvPr id="13316" name="Picture 4" descr="94609_15746_5535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956800"/>
            <a:ext cx="20666075" cy="10925175"/>
          </a:xfrm>
          <a:prstGeom prst="rect">
            <a:avLst/>
          </a:prstGeom>
          <a:noFill/>
        </p:spPr>
      </p:pic>
      <p:pic>
        <p:nvPicPr>
          <p:cNvPr id="13317" name="Picture 5" descr="kana-mach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20666075" cy="11410950"/>
          </a:xfrm>
          <a:prstGeom prst="rect">
            <a:avLst/>
          </a:prstGeom>
          <a:noFill/>
        </p:spPr>
      </p:pic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0" y="0"/>
            <a:ext cx="20666075" cy="3886200"/>
          </a:xfrm>
          <a:prstGeom prst="rect">
            <a:avLst/>
          </a:prstGeom>
          <a:solidFill>
            <a:schemeClr val="accent1">
              <a:alpha val="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265936" tIns="132968" rIns="265936" bIns="132968" anchor="ctr"/>
          <a:lstStyle/>
          <a:p>
            <a:pPr algn="ctr" defTabSz="2659063"/>
            <a:r>
              <a:rPr lang="ar-SA" sz="23200">
                <a:solidFill>
                  <a:srgbClr val="FF0066"/>
                </a:solidFill>
              </a:rPr>
              <a:t>ا</a:t>
            </a:r>
            <a:r>
              <a:rPr lang="ar-SA" sz="23200">
                <a:solidFill>
                  <a:srgbClr val="6600FF"/>
                </a:solidFill>
              </a:rPr>
              <a:t>ل</a:t>
            </a:r>
            <a:r>
              <a:rPr lang="ar-SA" sz="23200">
                <a:solidFill>
                  <a:schemeClr val="folHlink"/>
                </a:solidFill>
              </a:rPr>
              <a:t>ا</a:t>
            </a:r>
            <a:r>
              <a:rPr lang="ar-SA" sz="23200">
                <a:solidFill>
                  <a:srgbClr val="FF3300"/>
                </a:solidFill>
              </a:rPr>
              <a:t>ع</a:t>
            </a:r>
            <a:r>
              <a:rPr lang="ar-SA" sz="23200">
                <a:solidFill>
                  <a:srgbClr val="660033"/>
                </a:solidFill>
              </a:rPr>
              <a:t>ما</a:t>
            </a:r>
            <a:r>
              <a:rPr lang="ar-SA" sz="23200">
                <a:solidFill>
                  <a:srgbClr val="CC9900"/>
                </a:solidFill>
              </a:rPr>
              <a:t>ل</a:t>
            </a:r>
            <a:r>
              <a:rPr lang="ar-SA" sz="23200">
                <a:solidFill>
                  <a:srgbClr val="FF0066"/>
                </a:solidFill>
              </a:rPr>
              <a:t> م</a:t>
            </a:r>
            <a:r>
              <a:rPr lang="ar-SA" sz="23200">
                <a:solidFill>
                  <a:srgbClr val="6600FF"/>
                </a:solidFill>
              </a:rPr>
              <a:t>ع</a:t>
            </a:r>
            <a:r>
              <a:rPr lang="ar-SA" sz="23200">
                <a:solidFill>
                  <a:srgbClr val="800000"/>
                </a:solidFill>
              </a:rPr>
              <a:t> ال</a:t>
            </a:r>
            <a:r>
              <a:rPr lang="ar-SA" sz="23200">
                <a:solidFill>
                  <a:schemeClr val="hlink"/>
                </a:solidFill>
              </a:rPr>
              <a:t>ج</a:t>
            </a:r>
            <a:r>
              <a:rPr lang="ar-SA" sz="23200">
                <a:solidFill>
                  <a:srgbClr val="FF3300"/>
                </a:solidFill>
              </a:rPr>
              <a:t>م</a:t>
            </a:r>
            <a:r>
              <a:rPr lang="ar-SA" sz="23200">
                <a:solidFill>
                  <a:srgbClr val="800000"/>
                </a:solidFill>
              </a:rPr>
              <a:t>عا</a:t>
            </a:r>
            <a:r>
              <a:rPr lang="ar-SA" sz="23200">
                <a:solidFill>
                  <a:srgbClr val="FF3300"/>
                </a:solidFill>
              </a:rPr>
              <a:t>ت</a:t>
            </a:r>
            <a:endParaRPr lang="en-US" sz="23200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3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33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33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85775"/>
            <a:ext cx="20666075" cy="21367750"/>
          </a:xfrm>
        </p:spPr>
        <p:txBody>
          <a:bodyPr/>
          <a:lstStyle/>
          <a:p>
            <a:r>
              <a:rPr lang="ar-SA" sz="41400" dirty="0">
                <a:solidFill>
                  <a:srgbClr val="CC00FF"/>
                </a:solidFill>
              </a:rPr>
              <a:t>الاعمال</a:t>
            </a:r>
            <a:r>
              <a:rPr lang="en-US" sz="41400" dirty="0">
                <a:solidFill>
                  <a:srgbClr val="CC00FF"/>
                </a:solidFill>
              </a:rPr>
              <a:t/>
            </a:r>
            <a:br>
              <a:rPr lang="en-US" sz="41400" dirty="0">
                <a:solidFill>
                  <a:srgbClr val="CC00FF"/>
                </a:solidFill>
              </a:rPr>
            </a:br>
            <a:r>
              <a:rPr lang="ar-SA" sz="41400" dirty="0">
                <a:solidFill>
                  <a:srgbClr val="6600FF"/>
                </a:solidFill>
              </a:rPr>
              <a:t> مع </a:t>
            </a:r>
            <a:r>
              <a:rPr lang="en-US" sz="41400" dirty="0">
                <a:solidFill>
                  <a:srgbClr val="6600FF"/>
                </a:solidFill>
              </a:rPr>
              <a:t/>
            </a:r>
            <a:br>
              <a:rPr lang="en-US" sz="41400" dirty="0">
                <a:solidFill>
                  <a:srgbClr val="6600FF"/>
                </a:solidFill>
              </a:rPr>
            </a:br>
            <a:r>
              <a:rPr lang="ar-SA" sz="41400" dirty="0">
                <a:solidFill>
                  <a:schemeClr val="folHlink"/>
                </a:solidFill>
              </a:rPr>
              <a:t>الجمعات</a:t>
            </a:r>
            <a:endParaRPr lang="en-US" sz="41400" dirty="0">
              <a:solidFill>
                <a:schemeClr val="folHlin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20666075" cy="21853525"/>
          </a:xfrm>
        </p:spPr>
        <p:txBody>
          <a:bodyPr/>
          <a:lstStyle/>
          <a:p>
            <a:r>
              <a:rPr lang="en-US"/>
              <a:t>  </a:t>
            </a:r>
            <a:r>
              <a:rPr lang="en-US">
                <a:solidFill>
                  <a:srgbClr val="FF3300"/>
                </a:solidFill>
              </a:rPr>
              <a:t>                          </a:t>
            </a:r>
            <a:r>
              <a:rPr lang="ar-SA">
                <a:solidFill>
                  <a:srgbClr val="FF3300"/>
                </a:solidFill>
              </a:rPr>
              <a:t>السوال :عرف الصرف لغة واصطلاحا ؟</a:t>
            </a:r>
            <a:endParaRPr lang="en-US">
              <a:solidFill>
                <a:srgbClr val="FF3300"/>
              </a:solidFill>
            </a:endParaRPr>
          </a:p>
          <a:p>
            <a:r>
              <a:rPr lang="en-US">
                <a:solidFill>
                  <a:srgbClr val="FF3300"/>
                </a:solidFill>
              </a:rPr>
              <a:t>       </a:t>
            </a:r>
            <a:r>
              <a:rPr lang="ar-SA">
                <a:solidFill>
                  <a:srgbClr val="FF3300"/>
                </a:solidFill>
              </a:rPr>
              <a:t>الجواب : الصرف  بمعنى التحويل, والتغير, والانتقال,وغيره</a:t>
            </a:r>
            <a:endParaRPr lang="en-US">
              <a:solidFill>
                <a:srgbClr val="FF3300"/>
              </a:solidFill>
            </a:endParaRPr>
          </a:p>
          <a:p>
            <a:r>
              <a:rPr lang="en-US">
                <a:solidFill>
                  <a:srgbClr val="FF3300"/>
                </a:solidFill>
              </a:rPr>
              <a:t>           </a:t>
            </a:r>
            <a:r>
              <a:rPr lang="ar-SA">
                <a:solidFill>
                  <a:srgbClr val="FF3300"/>
                </a:solidFill>
              </a:rPr>
              <a:t>و في اصتلاح ـ هو علم يبحث فيه عن المفردات من حيث</a:t>
            </a:r>
            <a:endParaRPr lang="en-US">
              <a:solidFill>
                <a:srgbClr val="FF3300"/>
              </a:solidFill>
            </a:endParaRPr>
          </a:p>
          <a:p>
            <a:r>
              <a:rPr lang="en-US">
                <a:solidFill>
                  <a:srgbClr val="FF3300"/>
                </a:solidFill>
              </a:rPr>
              <a:t>       </a:t>
            </a:r>
            <a:r>
              <a:rPr lang="ar-SA">
                <a:solidFill>
                  <a:srgbClr val="FF3300"/>
                </a:solidFill>
              </a:rPr>
              <a:t>صورها وهيئاتها.او من حيث مايعرض لها من صح او اعلال</a:t>
            </a:r>
            <a:endParaRPr lang="en-US">
              <a:solidFill>
                <a:srgbClr val="FF3300"/>
              </a:solidFill>
            </a:endParaRPr>
          </a:p>
          <a:p>
            <a:r>
              <a:rPr lang="en-US">
                <a:solidFill>
                  <a:srgbClr val="FF3300"/>
                </a:solidFill>
              </a:rPr>
              <a:t>                                                                   </a:t>
            </a:r>
            <a:r>
              <a:rPr lang="ar-SA">
                <a:solidFill>
                  <a:srgbClr val="FF3300"/>
                </a:solidFill>
              </a:rPr>
              <a:t>او ابدال</a:t>
            </a:r>
            <a:r>
              <a:rPr lang="en-US">
                <a:solidFill>
                  <a:srgbClr val="FF3300"/>
                </a:solidFill>
              </a:rPr>
              <a:t> </a:t>
            </a: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0" y="9471025"/>
            <a:ext cx="20666075" cy="2184400"/>
          </a:xfrm>
          <a:prstGeom prst="rect">
            <a:avLst/>
          </a:prstGeom>
          <a:solidFill>
            <a:srgbClr val="808000">
              <a:alpha val="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265936" tIns="132968" rIns="265936" bIns="132968" anchor="ctr"/>
          <a:lstStyle/>
          <a:p>
            <a:pPr algn="ctr" defTabSz="2659063"/>
            <a:r>
              <a:rPr lang="en-US" sz="12800">
                <a:solidFill>
                  <a:srgbClr val="FF3300"/>
                </a:solidFill>
              </a:rPr>
              <a:t> </a:t>
            </a:r>
            <a:r>
              <a:rPr lang="ar-SA" sz="12800">
                <a:solidFill>
                  <a:srgbClr val="FF3300"/>
                </a:solidFill>
              </a:rPr>
              <a:t>٢ـ السوال  : ماهي فوائد الميزان الصرفي ؟</a:t>
            </a:r>
            <a:endParaRPr lang="en-US" sz="12800">
              <a:solidFill>
                <a:srgbClr val="FF3300"/>
              </a:solidFill>
            </a:endParaRPr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0" y="11655425"/>
            <a:ext cx="20666075" cy="9712325"/>
          </a:xfrm>
          <a:prstGeom prst="rect">
            <a:avLst/>
          </a:prstGeom>
          <a:solidFill>
            <a:schemeClr val="accent1">
              <a:alpha val="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265936" tIns="132968" rIns="265936" bIns="132968" anchor="ctr"/>
          <a:lstStyle/>
          <a:p>
            <a:pPr algn="ctr" defTabSz="2659063"/>
            <a:r>
              <a:rPr lang="en-US" sz="9300">
                <a:solidFill>
                  <a:srgbClr val="FF0066"/>
                </a:solidFill>
              </a:rPr>
              <a:t> </a:t>
            </a:r>
            <a:r>
              <a:rPr lang="ar-SA" sz="9300">
                <a:solidFill>
                  <a:srgbClr val="FF0066"/>
                </a:solidFill>
              </a:rPr>
              <a:t>الجواب : فوائد الميزان الصرفي</a:t>
            </a:r>
            <a:r>
              <a:rPr lang="en-US" sz="9300">
                <a:solidFill>
                  <a:srgbClr val="FF0066"/>
                </a:solidFill>
              </a:rPr>
              <a:t> :</a:t>
            </a:r>
          </a:p>
          <a:p>
            <a:pPr algn="ctr" defTabSz="2659063"/>
            <a:r>
              <a:rPr lang="en-US" sz="9300">
                <a:solidFill>
                  <a:srgbClr val="FF0066"/>
                </a:solidFill>
              </a:rPr>
              <a:t>   </a:t>
            </a:r>
            <a:r>
              <a:rPr lang="ar-SA" sz="9300">
                <a:solidFill>
                  <a:srgbClr val="FF0066"/>
                </a:solidFill>
              </a:rPr>
              <a:t>وللميزان الصرفي فائدة كبري . فهو الذي يحدد صفات الكلمات</a:t>
            </a:r>
            <a:endParaRPr lang="en-US" sz="9300">
              <a:solidFill>
                <a:srgbClr val="FF0066"/>
              </a:solidFill>
            </a:endParaRPr>
          </a:p>
          <a:p>
            <a:pPr algn="ctr" defTabSz="2659063"/>
            <a:r>
              <a:rPr lang="en-US" sz="9300">
                <a:solidFill>
                  <a:srgbClr val="FF0066"/>
                </a:solidFill>
              </a:rPr>
              <a:t>   </a:t>
            </a:r>
            <a:r>
              <a:rPr lang="ar-SA" sz="9300">
                <a:solidFill>
                  <a:srgbClr val="FF0066"/>
                </a:solidFill>
              </a:rPr>
              <a:t>ويبين ان كانت الكلمة مجردة .او مزيدة . او كانت تامة. اوناقصة</a:t>
            </a:r>
            <a:r>
              <a:rPr lang="en-US" sz="9300">
                <a:solidFill>
                  <a:srgbClr val="FF0066"/>
                </a:solidFill>
              </a:rPr>
              <a:t> </a:t>
            </a:r>
          </a:p>
          <a:p>
            <a:pPr algn="ctr" defTabSz="2659063"/>
            <a:r>
              <a:rPr lang="en-US" sz="9300">
                <a:solidFill>
                  <a:srgbClr val="FF0066"/>
                </a:solidFill>
              </a:rPr>
              <a:t>   </a:t>
            </a:r>
            <a:r>
              <a:rPr lang="ar-SA" sz="9300">
                <a:solidFill>
                  <a:srgbClr val="FF0066"/>
                </a:solidFill>
              </a:rPr>
              <a:t>وباختصار فهو يبين لنا. حركات الكلمة. وسكناتها.والاصول منها</a:t>
            </a:r>
            <a:r>
              <a:rPr lang="en-US" sz="9300">
                <a:solidFill>
                  <a:srgbClr val="FF0066"/>
                </a:solidFill>
              </a:rPr>
              <a:t> </a:t>
            </a:r>
          </a:p>
          <a:p>
            <a:pPr algn="ctr" defTabSz="2659063"/>
            <a:r>
              <a:rPr lang="en-US" sz="9300">
                <a:solidFill>
                  <a:srgbClr val="FF0066"/>
                </a:solidFill>
              </a:rPr>
              <a:t>   </a:t>
            </a:r>
            <a:r>
              <a:rPr lang="ar-SA" sz="9300">
                <a:solidFill>
                  <a:srgbClr val="FF0066"/>
                </a:solidFill>
              </a:rPr>
              <a:t>والزوائد . وتقديم حروفها , وتاخيرها ,  وما ذكر من تلك الحروف</a:t>
            </a:r>
            <a:endParaRPr lang="en-US" sz="9300">
              <a:solidFill>
                <a:srgbClr val="FF0066"/>
              </a:solidFill>
            </a:endParaRPr>
          </a:p>
          <a:p>
            <a:pPr algn="ctr" defTabSz="2659063"/>
            <a:r>
              <a:rPr lang="en-US" sz="9300">
                <a:solidFill>
                  <a:srgbClr val="FF0066"/>
                </a:solidFill>
              </a:rPr>
              <a:t>   </a:t>
            </a:r>
            <a:r>
              <a:rPr lang="ar-SA" sz="9300">
                <a:solidFill>
                  <a:srgbClr val="FF0066"/>
                </a:solidFill>
              </a:rPr>
              <a:t>وماحذف ويبين صحتها ,واعلالها </a:t>
            </a:r>
            <a:r>
              <a:rPr lang="ar-SA" sz="9300"/>
              <a:t> ـ</a:t>
            </a:r>
            <a:endParaRPr lang="en-US" sz="93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 animBg="1"/>
      <p:bldP spid="1229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ac3a37c4a99b6188bfc19fad5a1126a4-582c11dd8afd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683875"/>
            <a:ext cx="20666075" cy="11169650"/>
          </a:xfrm>
          <a:prstGeom prst="rect">
            <a:avLst/>
          </a:prstGeom>
          <a:noFill/>
        </p:spPr>
      </p:pic>
      <p:pic>
        <p:nvPicPr>
          <p:cNvPr id="16390" name="Picture 6" descr="untitled-14_27715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20666075" cy="10683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desk1"/>
          <p:cNvSpPr>
            <a:spLocks noEditPoints="1" noChangeArrowheads="1"/>
          </p:cNvSpPr>
          <p:nvPr/>
        </p:nvSpPr>
        <p:spPr bwMode="auto">
          <a:xfrm>
            <a:off x="344488" y="485775"/>
            <a:ext cx="4089400" cy="3155950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0 h 21600"/>
              <a:gd name="T4" fmla="*/ 21600 w 21600"/>
              <a:gd name="T5" fmla="*/ 21600 h 21600"/>
              <a:gd name="T6" fmla="*/ 0 w 21600"/>
              <a:gd name="T7" fmla="*/ 21600 h 21600"/>
              <a:gd name="T8" fmla="*/ 10800 w 21600"/>
              <a:gd name="T9" fmla="*/ 0 h 21600"/>
              <a:gd name="T10" fmla="*/ 21600 w 21600"/>
              <a:gd name="T11" fmla="*/ 10800 h 21600"/>
              <a:gd name="T12" fmla="*/ 10800 w 21600"/>
              <a:gd name="T13" fmla="*/ 21600 h 21600"/>
              <a:gd name="T14" fmla="*/ 0 w 21600"/>
              <a:gd name="T15" fmla="*/ 10800 h 21600"/>
              <a:gd name="T16" fmla="*/ 1000 w 21600"/>
              <a:gd name="T17" fmla="*/ 1000 h 21600"/>
              <a:gd name="T18" fmla="*/ 20600 w 21600"/>
              <a:gd name="T19" fmla="*/ 20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lIns="265936" tIns="132968" rIns="265936" bIns="132968"/>
          <a:lstStyle/>
          <a:p>
            <a:pPr defTabSz="2659063"/>
            <a:r>
              <a:rPr lang="en-US">
                <a:solidFill>
                  <a:srgbClr val="FF3300"/>
                </a:solidFill>
              </a:rPr>
              <a:t> </a:t>
            </a:r>
            <a:r>
              <a:rPr lang="ar-SA">
                <a:solidFill>
                  <a:srgbClr val="FF3300"/>
                </a:solidFill>
              </a:rPr>
              <a:t>التحصيل</a:t>
            </a:r>
            <a:endParaRPr lang="en-US">
              <a:solidFill>
                <a:srgbClr val="FF3300"/>
              </a:solidFill>
            </a:endParaRPr>
          </a:p>
          <a:p>
            <a:pPr defTabSz="2659063"/>
            <a:r>
              <a:rPr lang="en-US" sz="5800">
                <a:solidFill>
                  <a:srgbClr val="FF3300"/>
                </a:solidFill>
              </a:rPr>
              <a:t>মূল্যায়ন</a:t>
            </a:r>
            <a:r>
              <a:rPr lang="en-US" sz="8200"/>
              <a:t>   </a:t>
            </a:r>
            <a:r>
              <a:rPr lang="en-US"/>
              <a:t> </a:t>
            </a:r>
          </a:p>
        </p:txBody>
      </p:sp>
      <p:sp>
        <p:nvSpPr>
          <p:cNvPr id="17413" name="desk1"/>
          <p:cNvSpPr>
            <a:spLocks noEditPoints="1" noChangeArrowheads="1"/>
          </p:cNvSpPr>
          <p:nvPr/>
        </p:nvSpPr>
        <p:spPr bwMode="auto">
          <a:xfrm>
            <a:off x="344488" y="4127500"/>
            <a:ext cx="4089400" cy="3155950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0 h 21600"/>
              <a:gd name="T4" fmla="*/ 21600 w 21600"/>
              <a:gd name="T5" fmla="*/ 21600 h 21600"/>
              <a:gd name="T6" fmla="*/ 0 w 21600"/>
              <a:gd name="T7" fmla="*/ 21600 h 21600"/>
              <a:gd name="T8" fmla="*/ 10800 w 21600"/>
              <a:gd name="T9" fmla="*/ 0 h 21600"/>
              <a:gd name="T10" fmla="*/ 21600 w 21600"/>
              <a:gd name="T11" fmla="*/ 10800 h 21600"/>
              <a:gd name="T12" fmla="*/ 10800 w 21600"/>
              <a:gd name="T13" fmla="*/ 21600 h 21600"/>
              <a:gd name="T14" fmla="*/ 0 w 21600"/>
              <a:gd name="T15" fmla="*/ 10800 h 21600"/>
              <a:gd name="T16" fmla="*/ 1000 w 21600"/>
              <a:gd name="T17" fmla="*/ 1000 h 21600"/>
              <a:gd name="T18" fmla="*/ 20600 w 21600"/>
              <a:gd name="T19" fmla="*/ 20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lIns="265936" tIns="132968" rIns="265936" bIns="132968"/>
          <a:lstStyle/>
          <a:p>
            <a:pPr defTabSz="2659063"/>
            <a:r>
              <a:rPr lang="en-US">
                <a:solidFill>
                  <a:srgbClr val="6600FF"/>
                </a:solidFill>
              </a:rPr>
              <a:t>   </a:t>
            </a:r>
            <a:r>
              <a:rPr lang="ar-SA">
                <a:solidFill>
                  <a:srgbClr val="6600FF"/>
                </a:solidFill>
              </a:rPr>
              <a:t>التحصيل</a:t>
            </a:r>
            <a:endParaRPr lang="en-US">
              <a:solidFill>
                <a:srgbClr val="6600FF"/>
              </a:solidFill>
            </a:endParaRPr>
          </a:p>
          <a:p>
            <a:pPr defTabSz="2659063"/>
            <a:r>
              <a:rPr lang="en-US" sz="5800">
                <a:solidFill>
                  <a:srgbClr val="6600FF"/>
                </a:solidFill>
              </a:rPr>
              <a:t>মূল্যায়ন</a:t>
            </a:r>
            <a:r>
              <a:rPr lang="en-US" sz="8200"/>
              <a:t>   </a:t>
            </a:r>
            <a:r>
              <a:rPr lang="en-US"/>
              <a:t> </a:t>
            </a:r>
          </a:p>
        </p:txBody>
      </p:sp>
      <p:sp>
        <p:nvSpPr>
          <p:cNvPr id="17414" name="desk1"/>
          <p:cNvSpPr>
            <a:spLocks noEditPoints="1" noChangeArrowheads="1"/>
          </p:cNvSpPr>
          <p:nvPr/>
        </p:nvSpPr>
        <p:spPr bwMode="auto">
          <a:xfrm>
            <a:off x="344488" y="7769225"/>
            <a:ext cx="4089400" cy="3159125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0 h 21600"/>
              <a:gd name="T4" fmla="*/ 21600 w 21600"/>
              <a:gd name="T5" fmla="*/ 21600 h 21600"/>
              <a:gd name="T6" fmla="*/ 0 w 21600"/>
              <a:gd name="T7" fmla="*/ 21600 h 21600"/>
              <a:gd name="T8" fmla="*/ 10800 w 21600"/>
              <a:gd name="T9" fmla="*/ 0 h 21600"/>
              <a:gd name="T10" fmla="*/ 21600 w 21600"/>
              <a:gd name="T11" fmla="*/ 10800 h 21600"/>
              <a:gd name="T12" fmla="*/ 10800 w 21600"/>
              <a:gd name="T13" fmla="*/ 21600 h 21600"/>
              <a:gd name="T14" fmla="*/ 0 w 21600"/>
              <a:gd name="T15" fmla="*/ 10800 h 21600"/>
              <a:gd name="T16" fmla="*/ 1000 w 21600"/>
              <a:gd name="T17" fmla="*/ 1000 h 21600"/>
              <a:gd name="T18" fmla="*/ 20600 w 21600"/>
              <a:gd name="T19" fmla="*/ 20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lIns="265936" tIns="132968" rIns="265936" bIns="132968"/>
          <a:lstStyle/>
          <a:p>
            <a:pPr defTabSz="2659063"/>
            <a:r>
              <a:rPr lang="en-US">
                <a:solidFill>
                  <a:srgbClr val="FF3300"/>
                </a:solidFill>
              </a:rPr>
              <a:t>   </a:t>
            </a:r>
            <a:r>
              <a:rPr lang="ar-SA">
                <a:solidFill>
                  <a:srgbClr val="FF3300"/>
                </a:solidFill>
              </a:rPr>
              <a:t>التحصيل</a:t>
            </a:r>
            <a:endParaRPr lang="en-US">
              <a:solidFill>
                <a:srgbClr val="FF3300"/>
              </a:solidFill>
            </a:endParaRPr>
          </a:p>
          <a:p>
            <a:pPr defTabSz="2659063"/>
            <a:r>
              <a:rPr lang="en-US" sz="5800">
                <a:solidFill>
                  <a:srgbClr val="FF3300"/>
                </a:solidFill>
              </a:rPr>
              <a:t>মূল্যায়ন</a:t>
            </a:r>
            <a:r>
              <a:rPr lang="en-US" sz="8200"/>
              <a:t>   </a:t>
            </a:r>
            <a:r>
              <a:rPr lang="en-US"/>
              <a:t> </a:t>
            </a:r>
          </a:p>
        </p:txBody>
      </p:sp>
      <p:sp>
        <p:nvSpPr>
          <p:cNvPr id="17415" name="desk1"/>
          <p:cNvSpPr>
            <a:spLocks noEditPoints="1" noChangeArrowheads="1"/>
          </p:cNvSpPr>
          <p:nvPr/>
        </p:nvSpPr>
        <p:spPr bwMode="auto">
          <a:xfrm>
            <a:off x="344488" y="11410950"/>
            <a:ext cx="4089400" cy="3159125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0 h 21600"/>
              <a:gd name="T4" fmla="*/ 21600 w 21600"/>
              <a:gd name="T5" fmla="*/ 21600 h 21600"/>
              <a:gd name="T6" fmla="*/ 0 w 21600"/>
              <a:gd name="T7" fmla="*/ 21600 h 21600"/>
              <a:gd name="T8" fmla="*/ 10800 w 21600"/>
              <a:gd name="T9" fmla="*/ 0 h 21600"/>
              <a:gd name="T10" fmla="*/ 21600 w 21600"/>
              <a:gd name="T11" fmla="*/ 10800 h 21600"/>
              <a:gd name="T12" fmla="*/ 10800 w 21600"/>
              <a:gd name="T13" fmla="*/ 21600 h 21600"/>
              <a:gd name="T14" fmla="*/ 0 w 21600"/>
              <a:gd name="T15" fmla="*/ 10800 h 21600"/>
              <a:gd name="T16" fmla="*/ 1000 w 21600"/>
              <a:gd name="T17" fmla="*/ 1000 h 21600"/>
              <a:gd name="T18" fmla="*/ 20600 w 21600"/>
              <a:gd name="T19" fmla="*/ 20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lIns="265936" tIns="132968" rIns="265936" bIns="132968"/>
          <a:lstStyle/>
          <a:p>
            <a:pPr defTabSz="2659063"/>
            <a:r>
              <a:rPr lang="en-US">
                <a:solidFill>
                  <a:srgbClr val="6600FF"/>
                </a:solidFill>
              </a:rPr>
              <a:t>  </a:t>
            </a:r>
            <a:r>
              <a:rPr lang="ar-SA">
                <a:solidFill>
                  <a:srgbClr val="6600FF"/>
                </a:solidFill>
              </a:rPr>
              <a:t>التحصيل</a:t>
            </a:r>
            <a:r>
              <a:rPr lang="en-US">
                <a:solidFill>
                  <a:srgbClr val="6600FF"/>
                </a:solidFill>
              </a:rPr>
              <a:t> </a:t>
            </a:r>
          </a:p>
          <a:p>
            <a:pPr defTabSz="2659063"/>
            <a:r>
              <a:rPr lang="en-US" sz="5800">
                <a:solidFill>
                  <a:srgbClr val="6600FF"/>
                </a:solidFill>
              </a:rPr>
              <a:t>মূল্যায়ন</a:t>
            </a:r>
            <a:r>
              <a:rPr lang="en-US" sz="8200"/>
              <a:t>   </a:t>
            </a:r>
            <a:r>
              <a:rPr lang="en-US"/>
              <a:t> </a:t>
            </a:r>
          </a:p>
        </p:txBody>
      </p:sp>
      <p:sp>
        <p:nvSpPr>
          <p:cNvPr id="17416" name="desk1"/>
          <p:cNvSpPr>
            <a:spLocks noEditPoints="1" noChangeArrowheads="1"/>
          </p:cNvSpPr>
          <p:nvPr/>
        </p:nvSpPr>
        <p:spPr bwMode="auto">
          <a:xfrm>
            <a:off x="344488" y="15055850"/>
            <a:ext cx="4089400" cy="3155950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0 h 21600"/>
              <a:gd name="T4" fmla="*/ 21600 w 21600"/>
              <a:gd name="T5" fmla="*/ 21600 h 21600"/>
              <a:gd name="T6" fmla="*/ 0 w 21600"/>
              <a:gd name="T7" fmla="*/ 21600 h 21600"/>
              <a:gd name="T8" fmla="*/ 10800 w 21600"/>
              <a:gd name="T9" fmla="*/ 0 h 21600"/>
              <a:gd name="T10" fmla="*/ 21600 w 21600"/>
              <a:gd name="T11" fmla="*/ 10800 h 21600"/>
              <a:gd name="T12" fmla="*/ 10800 w 21600"/>
              <a:gd name="T13" fmla="*/ 21600 h 21600"/>
              <a:gd name="T14" fmla="*/ 0 w 21600"/>
              <a:gd name="T15" fmla="*/ 10800 h 21600"/>
              <a:gd name="T16" fmla="*/ 1000 w 21600"/>
              <a:gd name="T17" fmla="*/ 1000 h 21600"/>
              <a:gd name="T18" fmla="*/ 20600 w 21600"/>
              <a:gd name="T19" fmla="*/ 20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lIns="265936" tIns="132968" rIns="265936" bIns="132968"/>
          <a:lstStyle/>
          <a:p>
            <a:pPr defTabSz="2659063"/>
            <a:r>
              <a:rPr lang="en-US">
                <a:solidFill>
                  <a:srgbClr val="FF3300"/>
                </a:solidFill>
              </a:rPr>
              <a:t>  </a:t>
            </a:r>
            <a:r>
              <a:rPr lang="ar-SA">
                <a:solidFill>
                  <a:srgbClr val="FF3300"/>
                </a:solidFill>
              </a:rPr>
              <a:t>التحصيل</a:t>
            </a:r>
            <a:r>
              <a:rPr lang="en-US">
                <a:solidFill>
                  <a:srgbClr val="FF3300"/>
                </a:solidFill>
              </a:rPr>
              <a:t> </a:t>
            </a:r>
          </a:p>
          <a:p>
            <a:pPr defTabSz="2659063"/>
            <a:r>
              <a:rPr lang="en-US" sz="5800">
                <a:solidFill>
                  <a:srgbClr val="FF3300"/>
                </a:solidFill>
              </a:rPr>
              <a:t>মূল্যায়ন</a:t>
            </a:r>
            <a:r>
              <a:rPr lang="en-US" sz="8200"/>
              <a:t>   </a:t>
            </a:r>
            <a:r>
              <a:rPr lang="en-US"/>
              <a:t> </a:t>
            </a:r>
          </a:p>
        </p:txBody>
      </p:sp>
      <p:sp>
        <p:nvSpPr>
          <p:cNvPr id="17417" name="desk1"/>
          <p:cNvSpPr>
            <a:spLocks noEditPoints="1" noChangeArrowheads="1"/>
          </p:cNvSpPr>
          <p:nvPr/>
        </p:nvSpPr>
        <p:spPr bwMode="auto">
          <a:xfrm>
            <a:off x="16189325" y="485775"/>
            <a:ext cx="4089400" cy="3155950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0 h 21600"/>
              <a:gd name="T4" fmla="*/ 21600 w 21600"/>
              <a:gd name="T5" fmla="*/ 21600 h 21600"/>
              <a:gd name="T6" fmla="*/ 0 w 21600"/>
              <a:gd name="T7" fmla="*/ 21600 h 21600"/>
              <a:gd name="T8" fmla="*/ 10800 w 21600"/>
              <a:gd name="T9" fmla="*/ 0 h 21600"/>
              <a:gd name="T10" fmla="*/ 21600 w 21600"/>
              <a:gd name="T11" fmla="*/ 10800 h 21600"/>
              <a:gd name="T12" fmla="*/ 10800 w 21600"/>
              <a:gd name="T13" fmla="*/ 21600 h 21600"/>
              <a:gd name="T14" fmla="*/ 0 w 21600"/>
              <a:gd name="T15" fmla="*/ 10800 h 21600"/>
              <a:gd name="T16" fmla="*/ 1000 w 21600"/>
              <a:gd name="T17" fmla="*/ 1000 h 21600"/>
              <a:gd name="T18" fmla="*/ 20600 w 21600"/>
              <a:gd name="T19" fmla="*/ 20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lIns="265936" tIns="132968" rIns="265936" bIns="132968"/>
          <a:lstStyle/>
          <a:p>
            <a:pPr defTabSz="2659063"/>
            <a:r>
              <a:rPr lang="en-US">
                <a:solidFill>
                  <a:srgbClr val="FF0066"/>
                </a:solidFill>
              </a:rPr>
              <a:t>   </a:t>
            </a:r>
            <a:r>
              <a:rPr lang="ar-SA">
                <a:solidFill>
                  <a:srgbClr val="FF0066"/>
                </a:solidFill>
              </a:rPr>
              <a:t>التحصيل</a:t>
            </a:r>
            <a:endParaRPr lang="en-US">
              <a:solidFill>
                <a:srgbClr val="FF0066"/>
              </a:solidFill>
            </a:endParaRPr>
          </a:p>
          <a:p>
            <a:pPr defTabSz="2659063"/>
            <a:r>
              <a:rPr lang="en-US" sz="5800">
                <a:solidFill>
                  <a:srgbClr val="FF0066"/>
                </a:solidFill>
              </a:rPr>
              <a:t>মূল্যায়ন</a:t>
            </a:r>
            <a:r>
              <a:rPr lang="en-US" sz="8200"/>
              <a:t>   </a:t>
            </a:r>
            <a:r>
              <a:rPr lang="en-US"/>
              <a:t> </a:t>
            </a:r>
          </a:p>
        </p:txBody>
      </p:sp>
      <p:sp>
        <p:nvSpPr>
          <p:cNvPr id="17418" name="desk1"/>
          <p:cNvSpPr>
            <a:spLocks noEditPoints="1" noChangeArrowheads="1"/>
          </p:cNvSpPr>
          <p:nvPr/>
        </p:nvSpPr>
        <p:spPr bwMode="auto">
          <a:xfrm>
            <a:off x="16189325" y="4127500"/>
            <a:ext cx="4089400" cy="3155950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0 h 21600"/>
              <a:gd name="T4" fmla="*/ 21600 w 21600"/>
              <a:gd name="T5" fmla="*/ 21600 h 21600"/>
              <a:gd name="T6" fmla="*/ 0 w 21600"/>
              <a:gd name="T7" fmla="*/ 21600 h 21600"/>
              <a:gd name="T8" fmla="*/ 10800 w 21600"/>
              <a:gd name="T9" fmla="*/ 0 h 21600"/>
              <a:gd name="T10" fmla="*/ 21600 w 21600"/>
              <a:gd name="T11" fmla="*/ 10800 h 21600"/>
              <a:gd name="T12" fmla="*/ 10800 w 21600"/>
              <a:gd name="T13" fmla="*/ 21600 h 21600"/>
              <a:gd name="T14" fmla="*/ 0 w 21600"/>
              <a:gd name="T15" fmla="*/ 10800 h 21600"/>
              <a:gd name="T16" fmla="*/ 1000 w 21600"/>
              <a:gd name="T17" fmla="*/ 1000 h 21600"/>
              <a:gd name="T18" fmla="*/ 20600 w 21600"/>
              <a:gd name="T19" fmla="*/ 20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lIns="265936" tIns="132968" rIns="265936" bIns="132968"/>
          <a:lstStyle/>
          <a:p>
            <a:pPr defTabSz="2659063"/>
            <a:r>
              <a:rPr lang="en-US">
                <a:solidFill>
                  <a:schemeClr val="folHlink"/>
                </a:solidFill>
              </a:rPr>
              <a:t> </a:t>
            </a:r>
            <a:r>
              <a:rPr lang="ar-SA">
                <a:solidFill>
                  <a:schemeClr val="folHlink"/>
                </a:solidFill>
              </a:rPr>
              <a:t>التحصيل</a:t>
            </a:r>
            <a:r>
              <a:rPr lang="en-US">
                <a:solidFill>
                  <a:schemeClr val="folHlink"/>
                </a:solidFill>
              </a:rPr>
              <a:t>  </a:t>
            </a:r>
          </a:p>
          <a:p>
            <a:pPr defTabSz="2659063"/>
            <a:r>
              <a:rPr lang="en-US" sz="5800">
                <a:solidFill>
                  <a:schemeClr val="folHlink"/>
                </a:solidFill>
              </a:rPr>
              <a:t>মূল্যায়ন</a:t>
            </a:r>
            <a:r>
              <a:rPr lang="en-US" sz="8200"/>
              <a:t>   </a:t>
            </a:r>
            <a:r>
              <a:rPr lang="en-US"/>
              <a:t> </a:t>
            </a:r>
          </a:p>
        </p:txBody>
      </p:sp>
      <p:sp>
        <p:nvSpPr>
          <p:cNvPr id="17419" name="desk1"/>
          <p:cNvSpPr>
            <a:spLocks noEditPoints="1" noChangeArrowheads="1"/>
          </p:cNvSpPr>
          <p:nvPr/>
        </p:nvSpPr>
        <p:spPr bwMode="auto">
          <a:xfrm>
            <a:off x="16189325" y="7769225"/>
            <a:ext cx="4089400" cy="3159125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0 h 21600"/>
              <a:gd name="T4" fmla="*/ 21600 w 21600"/>
              <a:gd name="T5" fmla="*/ 21600 h 21600"/>
              <a:gd name="T6" fmla="*/ 0 w 21600"/>
              <a:gd name="T7" fmla="*/ 21600 h 21600"/>
              <a:gd name="T8" fmla="*/ 10800 w 21600"/>
              <a:gd name="T9" fmla="*/ 0 h 21600"/>
              <a:gd name="T10" fmla="*/ 21600 w 21600"/>
              <a:gd name="T11" fmla="*/ 10800 h 21600"/>
              <a:gd name="T12" fmla="*/ 10800 w 21600"/>
              <a:gd name="T13" fmla="*/ 21600 h 21600"/>
              <a:gd name="T14" fmla="*/ 0 w 21600"/>
              <a:gd name="T15" fmla="*/ 10800 h 21600"/>
              <a:gd name="T16" fmla="*/ 1000 w 21600"/>
              <a:gd name="T17" fmla="*/ 1000 h 21600"/>
              <a:gd name="T18" fmla="*/ 20600 w 21600"/>
              <a:gd name="T19" fmla="*/ 20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lIns="265936" tIns="132968" rIns="265936" bIns="132968"/>
          <a:lstStyle/>
          <a:p>
            <a:pPr defTabSz="2659063"/>
            <a:r>
              <a:rPr lang="en-US">
                <a:solidFill>
                  <a:srgbClr val="CC00FF"/>
                </a:solidFill>
              </a:rPr>
              <a:t> </a:t>
            </a:r>
            <a:r>
              <a:rPr lang="ar-SA">
                <a:solidFill>
                  <a:srgbClr val="CC00FF"/>
                </a:solidFill>
              </a:rPr>
              <a:t>التحصيل</a:t>
            </a:r>
            <a:r>
              <a:rPr lang="en-US">
                <a:solidFill>
                  <a:srgbClr val="CC00FF"/>
                </a:solidFill>
              </a:rPr>
              <a:t>  </a:t>
            </a:r>
          </a:p>
          <a:p>
            <a:pPr defTabSz="2659063"/>
            <a:r>
              <a:rPr lang="en-US" sz="5800">
                <a:solidFill>
                  <a:srgbClr val="CC00FF"/>
                </a:solidFill>
              </a:rPr>
              <a:t>মূল্যায়ন</a:t>
            </a:r>
            <a:r>
              <a:rPr lang="en-US" sz="8200"/>
              <a:t>   </a:t>
            </a:r>
            <a:r>
              <a:rPr lang="en-US"/>
              <a:t> </a:t>
            </a:r>
          </a:p>
        </p:txBody>
      </p:sp>
      <p:sp>
        <p:nvSpPr>
          <p:cNvPr id="17420" name="desk1"/>
          <p:cNvSpPr>
            <a:spLocks noEditPoints="1" noChangeArrowheads="1"/>
          </p:cNvSpPr>
          <p:nvPr/>
        </p:nvSpPr>
        <p:spPr bwMode="auto">
          <a:xfrm>
            <a:off x="16189325" y="11410950"/>
            <a:ext cx="4089400" cy="3159125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0 h 21600"/>
              <a:gd name="T4" fmla="*/ 21600 w 21600"/>
              <a:gd name="T5" fmla="*/ 21600 h 21600"/>
              <a:gd name="T6" fmla="*/ 0 w 21600"/>
              <a:gd name="T7" fmla="*/ 21600 h 21600"/>
              <a:gd name="T8" fmla="*/ 10800 w 21600"/>
              <a:gd name="T9" fmla="*/ 0 h 21600"/>
              <a:gd name="T10" fmla="*/ 21600 w 21600"/>
              <a:gd name="T11" fmla="*/ 10800 h 21600"/>
              <a:gd name="T12" fmla="*/ 10800 w 21600"/>
              <a:gd name="T13" fmla="*/ 21600 h 21600"/>
              <a:gd name="T14" fmla="*/ 0 w 21600"/>
              <a:gd name="T15" fmla="*/ 10800 h 21600"/>
              <a:gd name="T16" fmla="*/ 1000 w 21600"/>
              <a:gd name="T17" fmla="*/ 1000 h 21600"/>
              <a:gd name="T18" fmla="*/ 20600 w 21600"/>
              <a:gd name="T19" fmla="*/ 20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lIns="265936" tIns="132968" rIns="265936" bIns="132968"/>
          <a:lstStyle/>
          <a:p>
            <a:pPr defTabSz="2659063"/>
            <a:r>
              <a:rPr lang="en-US">
                <a:solidFill>
                  <a:srgbClr val="FF0066"/>
                </a:solidFill>
              </a:rPr>
              <a:t>  </a:t>
            </a:r>
            <a:r>
              <a:rPr lang="ar-SA">
                <a:solidFill>
                  <a:srgbClr val="FF0066"/>
                </a:solidFill>
              </a:rPr>
              <a:t>التحصيل</a:t>
            </a:r>
            <a:r>
              <a:rPr lang="en-US">
                <a:solidFill>
                  <a:srgbClr val="FF0066"/>
                </a:solidFill>
              </a:rPr>
              <a:t> </a:t>
            </a:r>
          </a:p>
          <a:p>
            <a:pPr defTabSz="2659063"/>
            <a:r>
              <a:rPr lang="en-US" sz="5800">
                <a:solidFill>
                  <a:srgbClr val="FF0066"/>
                </a:solidFill>
              </a:rPr>
              <a:t>মূল্যায়ন</a:t>
            </a:r>
            <a:r>
              <a:rPr lang="en-US" sz="8200"/>
              <a:t>   </a:t>
            </a:r>
            <a:r>
              <a:rPr lang="en-US"/>
              <a:t> </a:t>
            </a:r>
          </a:p>
        </p:txBody>
      </p:sp>
      <p:sp>
        <p:nvSpPr>
          <p:cNvPr id="17421" name="desk1"/>
          <p:cNvSpPr>
            <a:spLocks noEditPoints="1" noChangeArrowheads="1"/>
          </p:cNvSpPr>
          <p:nvPr/>
        </p:nvSpPr>
        <p:spPr bwMode="auto">
          <a:xfrm>
            <a:off x="16189325" y="14811375"/>
            <a:ext cx="4132263" cy="2914650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0 h 21600"/>
              <a:gd name="T4" fmla="*/ 21600 w 21600"/>
              <a:gd name="T5" fmla="*/ 21600 h 21600"/>
              <a:gd name="T6" fmla="*/ 0 w 21600"/>
              <a:gd name="T7" fmla="*/ 21600 h 21600"/>
              <a:gd name="T8" fmla="*/ 10800 w 21600"/>
              <a:gd name="T9" fmla="*/ 0 h 21600"/>
              <a:gd name="T10" fmla="*/ 21600 w 21600"/>
              <a:gd name="T11" fmla="*/ 10800 h 21600"/>
              <a:gd name="T12" fmla="*/ 10800 w 21600"/>
              <a:gd name="T13" fmla="*/ 21600 h 21600"/>
              <a:gd name="T14" fmla="*/ 0 w 21600"/>
              <a:gd name="T15" fmla="*/ 10800 h 21600"/>
              <a:gd name="T16" fmla="*/ 1000 w 21600"/>
              <a:gd name="T17" fmla="*/ 1000 h 21600"/>
              <a:gd name="T18" fmla="*/ 20600 w 21600"/>
              <a:gd name="T19" fmla="*/ 20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lIns="265936" tIns="132968" rIns="265936" bIns="132968"/>
          <a:lstStyle/>
          <a:p>
            <a:pPr defTabSz="2659063"/>
            <a:r>
              <a:rPr lang="en-US">
                <a:solidFill>
                  <a:srgbClr val="6600FF"/>
                </a:solidFill>
              </a:rPr>
              <a:t>  </a:t>
            </a:r>
            <a:r>
              <a:rPr lang="ar-SA">
                <a:solidFill>
                  <a:srgbClr val="6600FF"/>
                </a:solidFill>
              </a:rPr>
              <a:t>التحصيل</a:t>
            </a:r>
            <a:r>
              <a:rPr lang="en-US">
                <a:solidFill>
                  <a:srgbClr val="6600FF"/>
                </a:solidFill>
              </a:rPr>
              <a:t> </a:t>
            </a:r>
          </a:p>
          <a:p>
            <a:pPr defTabSz="2659063"/>
            <a:r>
              <a:rPr lang="en-US" sz="5800">
                <a:solidFill>
                  <a:srgbClr val="6600FF"/>
                </a:solidFill>
              </a:rPr>
              <a:t>মূল্যায়ন</a:t>
            </a:r>
            <a:r>
              <a:rPr lang="en-US" sz="8200"/>
              <a:t>   </a:t>
            </a:r>
            <a:r>
              <a:rPr lang="en-US"/>
              <a:t> </a:t>
            </a:r>
          </a:p>
        </p:txBody>
      </p:sp>
      <p:sp>
        <p:nvSpPr>
          <p:cNvPr id="17422" name="desk1"/>
          <p:cNvSpPr>
            <a:spLocks noEditPoints="1" noChangeArrowheads="1"/>
          </p:cNvSpPr>
          <p:nvPr/>
        </p:nvSpPr>
        <p:spPr bwMode="auto">
          <a:xfrm>
            <a:off x="16189325" y="18211800"/>
            <a:ext cx="4132263" cy="2914650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0 h 21600"/>
              <a:gd name="T4" fmla="*/ 21600 w 21600"/>
              <a:gd name="T5" fmla="*/ 21600 h 21600"/>
              <a:gd name="T6" fmla="*/ 0 w 21600"/>
              <a:gd name="T7" fmla="*/ 21600 h 21600"/>
              <a:gd name="T8" fmla="*/ 10800 w 21600"/>
              <a:gd name="T9" fmla="*/ 0 h 21600"/>
              <a:gd name="T10" fmla="*/ 21600 w 21600"/>
              <a:gd name="T11" fmla="*/ 10800 h 21600"/>
              <a:gd name="T12" fmla="*/ 10800 w 21600"/>
              <a:gd name="T13" fmla="*/ 21600 h 21600"/>
              <a:gd name="T14" fmla="*/ 0 w 21600"/>
              <a:gd name="T15" fmla="*/ 10800 h 21600"/>
              <a:gd name="T16" fmla="*/ 1000 w 21600"/>
              <a:gd name="T17" fmla="*/ 1000 h 21600"/>
              <a:gd name="T18" fmla="*/ 20600 w 21600"/>
              <a:gd name="T19" fmla="*/ 20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lIns="265936" tIns="132968" rIns="265936" bIns="132968"/>
          <a:lstStyle/>
          <a:p>
            <a:pPr defTabSz="2659063"/>
            <a:r>
              <a:rPr lang="en-US">
                <a:solidFill>
                  <a:schemeClr val="folHlink"/>
                </a:solidFill>
              </a:rPr>
              <a:t>   </a:t>
            </a:r>
            <a:r>
              <a:rPr lang="ar-SA">
                <a:solidFill>
                  <a:schemeClr val="folHlink"/>
                </a:solidFill>
              </a:rPr>
              <a:t>التحصيل</a:t>
            </a:r>
            <a:endParaRPr lang="en-US">
              <a:solidFill>
                <a:schemeClr val="folHlink"/>
              </a:solidFill>
            </a:endParaRPr>
          </a:p>
          <a:p>
            <a:pPr defTabSz="2659063"/>
            <a:r>
              <a:rPr lang="en-US" sz="5800">
                <a:solidFill>
                  <a:schemeClr val="folHlink"/>
                </a:solidFill>
              </a:rPr>
              <a:t>মূল্যায়ন</a:t>
            </a:r>
            <a:r>
              <a:rPr lang="en-US" sz="8200"/>
              <a:t>   </a:t>
            </a:r>
            <a:r>
              <a:rPr lang="en-US"/>
              <a:t> </a:t>
            </a:r>
          </a:p>
        </p:txBody>
      </p:sp>
      <p:sp>
        <p:nvSpPr>
          <p:cNvPr id="17423" name="desk1"/>
          <p:cNvSpPr>
            <a:spLocks noEditPoints="1" noChangeArrowheads="1"/>
          </p:cNvSpPr>
          <p:nvPr/>
        </p:nvSpPr>
        <p:spPr bwMode="auto">
          <a:xfrm>
            <a:off x="344488" y="18697575"/>
            <a:ext cx="4089400" cy="3155950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0 h 21600"/>
              <a:gd name="T4" fmla="*/ 21600 w 21600"/>
              <a:gd name="T5" fmla="*/ 21600 h 21600"/>
              <a:gd name="T6" fmla="*/ 0 w 21600"/>
              <a:gd name="T7" fmla="*/ 21600 h 21600"/>
              <a:gd name="T8" fmla="*/ 10800 w 21600"/>
              <a:gd name="T9" fmla="*/ 0 h 21600"/>
              <a:gd name="T10" fmla="*/ 21600 w 21600"/>
              <a:gd name="T11" fmla="*/ 10800 h 21600"/>
              <a:gd name="T12" fmla="*/ 10800 w 21600"/>
              <a:gd name="T13" fmla="*/ 21600 h 21600"/>
              <a:gd name="T14" fmla="*/ 0 w 21600"/>
              <a:gd name="T15" fmla="*/ 10800 h 21600"/>
              <a:gd name="T16" fmla="*/ 1000 w 21600"/>
              <a:gd name="T17" fmla="*/ 1000 h 21600"/>
              <a:gd name="T18" fmla="*/ 20600 w 21600"/>
              <a:gd name="T19" fmla="*/ 20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lIns="265936" tIns="132968" rIns="265936" bIns="132968"/>
          <a:lstStyle/>
          <a:p>
            <a:pPr defTabSz="2659063"/>
            <a:r>
              <a:rPr lang="en-US">
                <a:solidFill>
                  <a:srgbClr val="CC00FF"/>
                </a:solidFill>
              </a:rPr>
              <a:t>  </a:t>
            </a:r>
            <a:r>
              <a:rPr lang="ar-SA">
                <a:solidFill>
                  <a:srgbClr val="CC00FF"/>
                </a:solidFill>
              </a:rPr>
              <a:t>التحصيل</a:t>
            </a:r>
            <a:r>
              <a:rPr lang="en-US">
                <a:solidFill>
                  <a:srgbClr val="CC00FF"/>
                </a:solidFill>
              </a:rPr>
              <a:t> </a:t>
            </a:r>
          </a:p>
          <a:p>
            <a:pPr defTabSz="2659063"/>
            <a:r>
              <a:rPr lang="en-US" sz="5800">
                <a:solidFill>
                  <a:srgbClr val="CC00FF"/>
                </a:solidFill>
              </a:rPr>
              <a:t>মূল্যায়ন</a:t>
            </a:r>
            <a:r>
              <a:rPr lang="en-US" sz="8200"/>
              <a:t>   </a:t>
            </a:r>
            <a:r>
              <a:rPr lang="en-US"/>
              <a:t> </a:t>
            </a:r>
          </a:p>
        </p:txBody>
      </p:sp>
      <p:sp>
        <p:nvSpPr>
          <p:cNvPr id="17425" name="Rectangle 17"/>
          <p:cNvSpPr>
            <a:spLocks noChangeArrowheads="1"/>
          </p:cNvSpPr>
          <p:nvPr/>
        </p:nvSpPr>
        <p:spPr bwMode="auto">
          <a:xfrm>
            <a:off x="4821238" y="0"/>
            <a:ext cx="11195050" cy="320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265936" tIns="132968" rIns="265936" bIns="132968">
            <a:spAutoFit/>
          </a:bodyPr>
          <a:lstStyle/>
          <a:p>
            <a:pPr defTabSz="2659063"/>
            <a:r>
              <a:rPr lang="en-US" sz="17500">
                <a:solidFill>
                  <a:schemeClr val="hlink"/>
                </a:solidFill>
              </a:rPr>
              <a:t> </a:t>
            </a:r>
          </a:p>
        </p:txBody>
      </p:sp>
      <p:sp>
        <p:nvSpPr>
          <p:cNvPr id="17426" name="Rectangle 18"/>
          <p:cNvSpPr>
            <a:spLocks noChangeArrowheads="1"/>
          </p:cNvSpPr>
          <p:nvPr/>
        </p:nvSpPr>
        <p:spPr bwMode="auto">
          <a:xfrm>
            <a:off x="4821238" y="0"/>
            <a:ext cx="10850562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265936" tIns="132968" rIns="265936" bIns="132968">
            <a:spAutoFit/>
          </a:bodyPr>
          <a:lstStyle/>
          <a:p>
            <a:pPr defTabSz="2659063"/>
            <a:r>
              <a:rPr lang="en-US"/>
              <a:t> </a:t>
            </a:r>
          </a:p>
          <a:p>
            <a:pPr defTabSz="2659063"/>
            <a:r>
              <a:rPr lang="en-US" sz="27900">
                <a:solidFill>
                  <a:srgbClr val="6600FF"/>
                </a:solidFill>
              </a:rPr>
              <a:t> </a:t>
            </a:r>
            <a:r>
              <a:rPr lang="ar-SA" sz="27900">
                <a:solidFill>
                  <a:srgbClr val="6600FF"/>
                </a:solidFill>
              </a:rPr>
              <a:t>ا</a:t>
            </a:r>
            <a:r>
              <a:rPr lang="ar-SA" sz="27900">
                <a:solidFill>
                  <a:srgbClr val="FF3300"/>
                </a:solidFill>
              </a:rPr>
              <a:t>ل</a:t>
            </a:r>
            <a:r>
              <a:rPr lang="ar-SA" sz="27900">
                <a:solidFill>
                  <a:srgbClr val="800000"/>
                </a:solidFill>
              </a:rPr>
              <a:t>ت</a:t>
            </a:r>
            <a:r>
              <a:rPr lang="ar-SA" sz="27900">
                <a:solidFill>
                  <a:schemeClr val="folHlink"/>
                </a:solidFill>
              </a:rPr>
              <a:t>ح</a:t>
            </a:r>
            <a:r>
              <a:rPr lang="ar-SA" sz="27900">
                <a:solidFill>
                  <a:srgbClr val="6600FF"/>
                </a:solidFill>
              </a:rPr>
              <a:t>ص</a:t>
            </a:r>
            <a:r>
              <a:rPr lang="ar-SA" sz="27900">
                <a:solidFill>
                  <a:srgbClr val="FF3300"/>
                </a:solidFill>
              </a:rPr>
              <a:t>ي</a:t>
            </a:r>
            <a:r>
              <a:rPr lang="ar-SA" sz="27900">
                <a:solidFill>
                  <a:srgbClr val="CC00FF"/>
                </a:solidFill>
              </a:rPr>
              <a:t>ل</a:t>
            </a:r>
            <a:endParaRPr lang="en-US" sz="27900">
              <a:solidFill>
                <a:srgbClr val="CC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3" dur="20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8" dur="20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5" dur="2000"/>
                                        <p:tgtEl>
                                          <p:spTgt spid="17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0" dur="20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4" dur="2000" fill="hold"/>
                                        <p:tgtEl>
                                          <p:spTgt spid="174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2000" fill="hold"/>
                                        <p:tgtEl>
                                          <p:spTgt spid="174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8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2" dur="2000" fill="hold"/>
                                        <p:tgtEl>
                                          <p:spTgt spid="174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 animBg="1"/>
      <p:bldP spid="17413" grpId="0" animBg="1"/>
      <p:bldP spid="17414" grpId="0" animBg="1"/>
      <p:bldP spid="17415" grpId="0" animBg="1"/>
      <p:bldP spid="17416" grpId="0" animBg="1"/>
      <p:bldP spid="17417" grpId="0" animBg="1"/>
      <p:bldP spid="17418" grpId="0" animBg="1"/>
      <p:bldP spid="17419" grpId="0" animBg="1"/>
      <p:bldP spid="17420" grpId="0" animBg="1"/>
      <p:bldP spid="17421" grpId="0" animBg="1"/>
      <p:bldP spid="17422" grpId="0" animBg="1"/>
      <p:bldP spid="17423" grpId="0" animBg="1"/>
      <p:bldP spid="17426" grpId="0"/>
      <p:bldP spid="17426" grpId="1"/>
      <p:bldP spid="17426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bg1"/>
          </a:fgClr>
          <a:bgClr>
            <a:srgbClr val="6600FF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0" y="0"/>
            <a:ext cx="20666075" cy="19431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265936" tIns="132968" rIns="265936" bIns="132968" anchor="ctr"/>
          <a:lstStyle/>
          <a:p>
            <a:pPr algn="ctr" defTabSz="2659063"/>
            <a:r>
              <a:rPr lang="en-US" sz="12800">
                <a:solidFill>
                  <a:srgbClr val="800000"/>
                </a:solidFill>
              </a:rPr>
              <a:t> </a:t>
            </a:r>
            <a:r>
              <a:rPr lang="ar-SA" sz="12800">
                <a:solidFill>
                  <a:srgbClr val="800000"/>
                </a:solidFill>
              </a:rPr>
              <a:t>اكتب الجواب الصحيح</a:t>
            </a:r>
            <a:endParaRPr lang="en-US" sz="12800">
              <a:solidFill>
                <a:srgbClr val="800000"/>
              </a:solidFill>
            </a:endParaRP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0" y="2428875"/>
            <a:ext cx="20666075" cy="46132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265936" tIns="132968" rIns="265936" bIns="132968" anchor="ctr"/>
          <a:lstStyle/>
          <a:p>
            <a:pPr algn="ctr" defTabSz="2659063"/>
            <a:r>
              <a:rPr lang="en-US" sz="11700">
                <a:solidFill>
                  <a:srgbClr val="FF3300"/>
                </a:solidFill>
              </a:rPr>
              <a:t> </a:t>
            </a:r>
            <a:r>
              <a:rPr lang="ar-SA" sz="11700">
                <a:solidFill>
                  <a:srgbClr val="FF3300"/>
                </a:solidFill>
              </a:rPr>
              <a:t>السوال :كم هي ميدان علم الصرف ؟</a:t>
            </a:r>
            <a:endParaRPr lang="en-US" sz="19300">
              <a:solidFill>
                <a:srgbClr val="FF3300"/>
              </a:solidFill>
            </a:endParaRPr>
          </a:p>
          <a:p>
            <a:pPr algn="ctr" defTabSz="2659063"/>
            <a:r>
              <a:rPr lang="en-US" sz="10400"/>
              <a:t> </a:t>
            </a:r>
            <a:r>
              <a:rPr lang="en-US" sz="10400">
                <a:solidFill>
                  <a:srgbClr val="6600FF"/>
                </a:solidFill>
              </a:rPr>
              <a:t>   </a:t>
            </a:r>
            <a:r>
              <a:rPr lang="ar-SA" sz="10400">
                <a:solidFill>
                  <a:srgbClr val="6600FF"/>
                </a:solidFill>
              </a:rPr>
              <a:t>الجواب : (الف) واحد (ب) اثنان (ج) ثلاثة (ه) اربعة ـ</a:t>
            </a:r>
            <a:endParaRPr lang="en-US" sz="10400">
              <a:solidFill>
                <a:srgbClr val="6600FF"/>
              </a:solidFill>
            </a:endParaRPr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0" y="7527925"/>
            <a:ext cx="20666075" cy="55848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265936" tIns="132968" rIns="265936" bIns="132968" anchor="ctr"/>
          <a:lstStyle/>
          <a:p>
            <a:pPr algn="ctr" defTabSz="2659063"/>
            <a:r>
              <a:rPr lang="en-US" sz="9300">
                <a:solidFill>
                  <a:srgbClr val="FF0066"/>
                </a:solidFill>
              </a:rPr>
              <a:t> </a:t>
            </a:r>
            <a:r>
              <a:rPr lang="ar-SA" sz="9300">
                <a:solidFill>
                  <a:srgbClr val="FF0066"/>
                </a:solidFill>
              </a:rPr>
              <a:t>السوال : كم انواع الكلام التي لا تدخل تحت طائلة الصرف ؟</a:t>
            </a:r>
            <a:endParaRPr lang="en-US" sz="9300">
              <a:solidFill>
                <a:srgbClr val="FF0066"/>
              </a:solidFill>
            </a:endParaRPr>
          </a:p>
          <a:p>
            <a:pPr algn="ctr" defTabSz="2659063"/>
            <a:r>
              <a:rPr lang="en-US"/>
              <a:t> </a:t>
            </a:r>
            <a:r>
              <a:rPr lang="en-US" sz="11700"/>
              <a:t>    </a:t>
            </a:r>
            <a:r>
              <a:rPr lang="ar-SA" sz="11700">
                <a:solidFill>
                  <a:srgbClr val="6600FF"/>
                </a:solidFill>
              </a:rPr>
              <a:t>الجواب : (الف) ٨  (ب)  ١٠ (ج)  ١٢ (ه) ١٥ ـ</a:t>
            </a:r>
            <a:endParaRPr lang="en-US" sz="11700">
              <a:solidFill>
                <a:srgbClr val="6600FF"/>
              </a:solidFill>
            </a:endParaRPr>
          </a:p>
        </p:txBody>
      </p:sp>
      <p:sp>
        <p:nvSpPr>
          <p:cNvPr id="18439" name="Rectangle 7"/>
          <p:cNvSpPr>
            <a:spLocks noChangeArrowheads="1"/>
          </p:cNvSpPr>
          <p:nvPr/>
        </p:nvSpPr>
        <p:spPr bwMode="auto">
          <a:xfrm>
            <a:off x="0" y="13598525"/>
            <a:ext cx="20666075" cy="77692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265936" tIns="132968" rIns="265936" bIns="132968" anchor="ctr"/>
          <a:lstStyle/>
          <a:p>
            <a:pPr algn="ctr" defTabSz="2659063"/>
            <a:r>
              <a:rPr lang="en-US" sz="12800">
                <a:solidFill>
                  <a:srgbClr val="FF0066"/>
                </a:solidFill>
              </a:rPr>
              <a:t> </a:t>
            </a:r>
            <a:r>
              <a:rPr lang="ar-SA" sz="12800">
                <a:solidFill>
                  <a:srgbClr val="FF0066"/>
                </a:solidFill>
              </a:rPr>
              <a:t>السوال : ماهو الباب لعلم ؟</a:t>
            </a:r>
            <a:endParaRPr lang="en-US" sz="12800">
              <a:solidFill>
                <a:srgbClr val="FF0066"/>
              </a:solidFill>
            </a:endParaRPr>
          </a:p>
          <a:p>
            <a:pPr algn="ctr" defTabSz="2659063"/>
            <a:r>
              <a:rPr lang="en-US" sz="10400"/>
              <a:t>   </a:t>
            </a:r>
            <a:r>
              <a:rPr lang="en-US" sz="10400">
                <a:solidFill>
                  <a:srgbClr val="6600FF"/>
                </a:solidFill>
              </a:rPr>
              <a:t> </a:t>
            </a:r>
            <a:r>
              <a:rPr lang="ar-SA" sz="10400">
                <a:solidFill>
                  <a:srgbClr val="6600FF"/>
                </a:solidFill>
              </a:rPr>
              <a:t>الجواب : (الف) نصر (ب) فتح (ج) سمع (ه) ضرب ـ</a:t>
            </a:r>
            <a:endParaRPr lang="en-US" sz="10400">
              <a:solidFill>
                <a:srgbClr val="6600FF"/>
              </a:solidFill>
            </a:endParaRPr>
          </a:p>
        </p:txBody>
      </p:sp>
      <p:sp>
        <p:nvSpPr>
          <p:cNvPr id="18442" name="AutoShape 10"/>
          <p:cNvSpPr>
            <a:spLocks noChangeArrowheads="1"/>
          </p:cNvSpPr>
          <p:nvPr/>
        </p:nvSpPr>
        <p:spPr bwMode="auto">
          <a:xfrm>
            <a:off x="8266113" y="17481550"/>
            <a:ext cx="688975" cy="730250"/>
          </a:xfrm>
          <a:prstGeom prst="star32">
            <a:avLst>
              <a:gd name="adj" fmla="val 37500"/>
            </a:avLst>
          </a:prstGeom>
          <a:solidFill>
            <a:srgbClr val="FF0066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443" name="AutoShape 11"/>
          <p:cNvSpPr>
            <a:spLocks noChangeArrowheads="1"/>
          </p:cNvSpPr>
          <p:nvPr/>
        </p:nvSpPr>
        <p:spPr bwMode="auto">
          <a:xfrm>
            <a:off x="11195050" y="10198100"/>
            <a:ext cx="688975" cy="730250"/>
          </a:xfrm>
          <a:prstGeom prst="star32">
            <a:avLst>
              <a:gd name="adj" fmla="val 37500"/>
            </a:avLst>
          </a:prstGeom>
          <a:solidFill>
            <a:srgbClr val="FF0066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444" name="AutoShape 12"/>
          <p:cNvSpPr>
            <a:spLocks noChangeArrowheads="1"/>
          </p:cNvSpPr>
          <p:nvPr/>
        </p:nvSpPr>
        <p:spPr bwMode="auto">
          <a:xfrm>
            <a:off x="11366500" y="4613275"/>
            <a:ext cx="688975" cy="730250"/>
          </a:xfrm>
          <a:prstGeom prst="star32">
            <a:avLst>
              <a:gd name="adj" fmla="val 37500"/>
            </a:avLst>
          </a:prstGeom>
          <a:solidFill>
            <a:srgbClr val="FF0066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184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184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184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0" fill="hold"/>
                                        <p:tgtEl>
                                          <p:spTgt spid="184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0" fill="hold"/>
                                        <p:tgtEl>
                                          <p:spTgt spid="184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 fill="hold"/>
                                        <p:tgtEl>
                                          <p:spTgt spid="184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0" fill="hold"/>
                                        <p:tgtEl>
                                          <p:spTgt spid="184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0" fill="hold"/>
                                        <p:tgtEl>
                                          <p:spTgt spid="184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2" grpId="0" animBg="1"/>
      <p:bldP spid="18443" grpId="0" animBg="1"/>
      <p:bldP spid="1844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Copy of Amazing_Lake_Vie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0666075" cy="21853525"/>
          </a:xfrm>
          <a:prstGeom prst="rect">
            <a:avLst/>
          </a:prstGeom>
          <a:noFill/>
        </p:spPr>
      </p:pic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0" y="0"/>
            <a:ext cx="20666075" cy="7769225"/>
          </a:xfrm>
          <a:prstGeom prst="rect">
            <a:avLst/>
          </a:prstGeom>
          <a:solidFill>
            <a:schemeClr val="accent1">
              <a:alpha val="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265936" tIns="132968" rIns="265936" bIns="132968" anchor="ctr"/>
          <a:lstStyle/>
          <a:p>
            <a:pPr algn="ctr" defTabSz="2659063"/>
            <a:r>
              <a:rPr lang="en-US" sz="54900">
                <a:solidFill>
                  <a:srgbClr val="FF0066"/>
                </a:solidFill>
              </a:rPr>
              <a:t> </a:t>
            </a:r>
            <a:r>
              <a:rPr lang="ar-SA" sz="37600">
                <a:solidFill>
                  <a:srgbClr val="FF0066"/>
                </a:solidFill>
              </a:rPr>
              <a:t>ا</a:t>
            </a:r>
            <a:r>
              <a:rPr lang="ar-SA" sz="37600">
                <a:solidFill>
                  <a:srgbClr val="FF3300"/>
                </a:solidFill>
              </a:rPr>
              <a:t>عمال</a:t>
            </a:r>
            <a:r>
              <a:rPr lang="ar-SA" sz="37600">
                <a:solidFill>
                  <a:srgbClr val="6600FF"/>
                </a:solidFill>
              </a:rPr>
              <a:t> </a:t>
            </a:r>
            <a:r>
              <a:rPr lang="ar-SA" sz="37600">
                <a:solidFill>
                  <a:srgbClr val="CC00FF"/>
                </a:solidFill>
              </a:rPr>
              <a:t>ا</a:t>
            </a:r>
            <a:r>
              <a:rPr lang="ar-SA" sz="37600">
                <a:solidFill>
                  <a:srgbClr val="FF3300"/>
                </a:solidFill>
              </a:rPr>
              <a:t>ل</a:t>
            </a:r>
            <a:r>
              <a:rPr lang="ar-SA" sz="37600">
                <a:solidFill>
                  <a:srgbClr val="6600FF"/>
                </a:solidFill>
              </a:rPr>
              <a:t>م</a:t>
            </a:r>
            <a:r>
              <a:rPr lang="ar-SA" sz="37600">
                <a:solidFill>
                  <a:srgbClr val="FF0066"/>
                </a:solidFill>
              </a:rPr>
              <a:t>ن</a:t>
            </a:r>
            <a:r>
              <a:rPr lang="ar-SA" sz="37600">
                <a:solidFill>
                  <a:srgbClr val="CC00FF"/>
                </a:solidFill>
              </a:rPr>
              <a:t>ز</a:t>
            </a:r>
            <a:r>
              <a:rPr lang="ar-SA" sz="37600">
                <a:solidFill>
                  <a:srgbClr val="6600FF"/>
                </a:solidFill>
              </a:rPr>
              <a:t>ل</a:t>
            </a:r>
            <a:endParaRPr lang="en-US" sz="37600">
              <a:solidFill>
                <a:srgbClr val="66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9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9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9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0" y="0"/>
            <a:ext cx="20666075" cy="21853525"/>
          </a:xfrm>
          <a:prstGeom prst="rect">
            <a:avLst/>
          </a:prstGeom>
          <a:solidFill>
            <a:srgbClr val="00FF00"/>
          </a:solidFill>
          <a:ln w="9525">
            <a:solidFill>
              <a:srgbClr val="FF0000"/>
            </a:solidFill>
            <a:prstDash val="lgDash"/>
            <a:miter lim="800000"/>
            <a:headEnd/>
            <a:tailEnd/>
          </a:ln>
          <a:effectLst/>
        </p:spPr>
        <p:txBody>
          <a:bodyPr wrap="none" lIns="265936" tIns="132968" rIns="265936" bIns="132968" anchor="ctr"/>
          <a:lstStyle/>
          <a:p>
            <a:pPr algn="ctr" defTabSz="2659063"/>
            <a:r>
              <a:rPr lang="en-US" sz="9300">
                <a:solidFill>
                  <a:srgbClr val="6600FF"/>
                </a:solidFill>
              </a:rPr>
              <a:t> </a:t>
            </a:r>
            <a:r>
              <a:rPr lang="ar-SA" sz="9300">
                <a:solidFill>
                  <a:srgbClr val="6600FF"/>
                </a:solidFill>
              </a:rPr>
              <a:t>اعمال المنزل:</a:t>
            </a:r>
            <a:endParaRPr lang="en-US" sz="9300">
              <a:solidFill>
                <a:srgbClr val="FF3300"/>
              </a:solidFill>
            </a:endParaRPr>
          </a:p>
          <a:p>
            <a:pPr algn="ctr" defTabSz="2659063"/>
            <a:r>
              <a:rPr lang="ar-SA" sz="9300">
                <a:solidFill>
                  <a:srgbClr val="FF3300"/>
                </a:solidFill>
              </a:rPr>
              <a:t>اذكر</a:t>
            </a:r>
            <a:r>
              <a:rPr lang="ar-SA" sz="9300">
                <a:solidFill>
                  <a:srgbClr val="6600FF"/>
                </a:solidFill>
              </a:rPr>
              <a:t> </a:t>
            </a:r>
            <a:endParaRPr lang="en-US" sz="9300">
              <a:solidFill>
                <a:srgbClr val="6600FF"/>
              </a:solidFill>
            </a:endParaRPr>
          </a:p>
          <a:p>
            <a:pPr algn="ctr" defTabSz="2659063"/>
            <a:r>
              <a:rPr lang="ar-SA" sz="9300">
                <a:solidFill>
                  <a:srgbClr val="6600FF"/>
                </a:solidFill>
              </a:rPr>
              <a:t>انواع </a:t>
            </a:r>
            <a:endParaRPr lang="en-US" sz="9300">
              <a:solidFill>
                <a:srgbClr val="FF3300"/>
              </a:solidFill>
            </a:endParaRPr>
          </a:p>
          <a:p>
            <a:pPr algn="ctr" defTabSz="2659063"/>
            <a:r>
              <a:rPr lang="ar-SA" sz="9300">
                <a:solidFill>
                  <a:srgbClr val="FF3300"/>
                </a:solidFill>
              </a:rPr>
              <a:t>الكلام </a:t>
            </a:r>
            <a:endParaRPr lang="en-US" sz="9300">
              <a:solidFill>
                <a:srgbClr val="6600FF"/>
              </a:solidFill>
            </a:endParaRPr>
          </a:p>
          <a:p>
            <a:pPr algn="ctr" defTabSz="2659063"/>
            <a:r>
              <a:rPr lang="ar-SA" sz="9300">
                <a:solidFill>
                  <a:srgbClr val="6600FF"/>
                </a:solidFill>
              </a:rPr>
              <a:t>التي </a:t>
            </a:r>
            <a:endParaRPr lang="en-US" sz="9300">
              <a:solidFill>
                <a:srgbClr val="FF3300"/>
              </a:solidFill>
            </a:endParaRPr>
          </a:p>
          <a:p>
            <a:pPr algn="ctr" defTabSz="2659063"/>
            <a:r>
              <a:rPr lang="ar-SA" sz="9300">
                <a:solidFill>
                  <a:srgbClr val="FF3300"/>
                </a:solidFill>
              </a:rPr>
              <a:t>لا تدخل </a:t>
            </a:r>
            <a:endParaRPr lang="en-US" sz="9300">
              <a:solidFill>
                <a:srgbClr val="6600FF"/>
              </a:solidFill>
            </a:endParaRPr>
          </a:p>
          <a:p>
            <a:pPr algn="ctr" defTabSz="2659063"/>
            <a:r>
              <a:rPr lang="ar-SA" sz="9300">
                <a:solidFill>
                  <a:srgbClr val="6600FF"/>
                </a:solidFill>
              </a:rPr>
              <a:t>تحت </a:t>
            </a:r>
            <a:endParaRPr lang="en-US" sz="9300">
              <a:solidFill>
                <a:srgbClr val="FF3300"/>
              </a:solidFill>
            </a:endParaRPr>
          </a:p>
          <a:p>
            <a:pPr algn="ctr" defTabSz="2659063"/>
            <a:r>
              <a:rPr lang="ar-SA" sz="9300">
                <a:solidFill>
                  <a:srgbClr val="FF3300"/>
                </a:solidFill>
              </a:rPr>
              <a:t>طائلة </a:t>
            </a:r>
            <a:endParaRPr lang="en-US" sz="9300">
              <a:solidFill>
                <a:srgbClr val="6600FF"/>
              </a:solidFill>
            </a:endParaRPr>
          </a:p>
          <a:p>
            <a:pPr algn="ctr" defTabSz="2659063"/>
            <a:r>
              <a:rPr lang="ar-SA" sz="9300">
                <a:solidFill>
                  <a:srgbClr val="6600FF"/>
                </a:solidFill>
              </a:rPr>
              <a:t>الصرف  ـ</a:t>
            </a:r>
            <a:endParaRPr lang="en-US" sz="9300">
              <a:solidFill>
                <a:srgbClr val="6600FF"/>
              </a:solidFill>
            </a:endParaRPr>
          </a:p>
        </p:txBody>
      </p:sp>
      <p:pic>
        <p:nvPicPr>
          <p:cNvPr id="20486" name="Picture 6" descr="h (56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928938" cy="21853525"/>
          </a:xfrm>
          <a:prstGeom prst="rect">
            <a:avLst/>
          </a:prstGeom>
          <a:noFill/>
        </p:spPr>
      </p:pic>
      <p:pic>
        <p:nvPicPr>
          <p:cNvPr id="20487" name="Picture 7" descr="h (56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37138" y="0"/>
            <a:ext cx="2928937" cy="21853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204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04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204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204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204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204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204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204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204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204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204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204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0" fill="hold"/>
                                        <p:tgtEl>
                                          <p:spTgt spid="204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0" fill="hold"/>
                                        <p:tgtEl>
                                          <p:spTgt spid="204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0" fill="hold"/>
                                        <p:tgtEl>
                                          <p:spTgt spid="204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0" fill="hold"/>
                                        <p:tgtEl>
                                          <p:spTgt spid="204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2048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2000"/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1" dur="2000"/>
                                        <p:tgtEl>
                                          <p:spTgt spid="204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4" dur="2000"/>
                                        <p:tgtEl>
                                          <p:spTgt spid="204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2000"/>
                                        <p:tgtEl>
                                          <p:spTgt spid="204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0" dur="2000"/>
                                        <p:tgtEl>
                                          <p:spTgt spid="204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2000"/>
                                        <p:tgtEl>
                                          <p:spTgt spid="204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6" dur="2000"/>
                                        <p:tgtEl>
                                          <p:spTgt spid="204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9" dur="2000"/>
                                        <p:tgtEl>
                                          <p:spTgt spid="204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2" dur="2000"/>
                                        <p:tgtEl>
                                          <p:spTgt spid="204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 build="allAtOnce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5" descr="4_20248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0666075" cy="21853525"/>
          </a:xfrm>
          <a:prstGeom prst="rect">
            <a:avLst/>
          </a:prstGeom>
          <a:noFill/>
        </p:spPr>
      </p:pic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0" y="0"/>
            <a:ext cx="7061200" cy="15541625"/>
          </a:xfrm>
          <a:prstGeom prst="rect">
            <a:avLst/>
          </a:prstGeom>
          <a:solidFill>
            <a:schemeClr val="accent1">
              <a:alpha val="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265936" tIns="132968" rIns="265936" bIns="132968" anchor="ctr"/>
          <a:lstStyle/>
          <a:p>
            <a:pPr algn="ctr" defTabSz="2659063"/>
            <a:r>
              <a:rPr lang="en-US" sz="41400"/>
              <a:t> </a:t>
            </a:r>
            <a:r>
              <a:rPr lang="ar-SA" sz="41400">
                <a:solidFill>
                  <a:srgbClr val="6600FF"/>
                </a:solidFill>
              </a:rPr>
              <a:t>عفوا</a:t>
            </a:r>
            <a:r>
              <a:rPr lang="en-US" sz="41400">
                <a:solidFill>
                  <a:srgbClr val="6600FF"/>
                </a:solidFill>
              </a:rPr>
              <a:t> </a:t>
            </a:r>
          </a:p>
          <a:p>
            <a:pPr algn="ctr" defTabSz="2659063"/>
            <a:r>
              <a:rPr lang="ar-SA" sz="37600">
                <a:solidFill>
                  <a:srgbClr val="6600FF"/>
                </a:solidFill>
              </a:rPr>
              <a:t>سلاما</a:t>
            </a:r>
            <a:r>
              <a:rPr lang="en-US" sz="19300">
                <a:solidFill>
                  <a:srgbClr val="6600FF"/>
                </a:solidFill>
              </a:rPr>
              <a:t> </a:t>
            </a:r>
            <a:r>
              <a:rPr lang="en-US" sz="19300"/>
              <a:t>      </a:t>
            </a:r>
          </a:p>
        </p:txBody>
      </p:sp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7578725" y="0"/>
            <a:ext cx="6889750" cy="15541625"/>
          </a:xfrm>
          <a:prstGeom prst="rect">
            <a:avLst/>
          </a:prstGeom>
          <a:solidFill>
            <a:schemeClr val="accent1">
              <a:alpha val="2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265936" tIns="132968" rIns="265936" bIns="132968" anchor="ctr"/>
          <a:lstStyle/>
          <a:p>
            <a:pPr algn="ctr" defTabSz="2659063"/>
            <a:r>
              <a:rPr lang="ar-SA" sz="30800">
                <a:solidFill>
                  <a:srgbClr val="6600FF"/>
                </a:solidFill>
              </a:rPr>
              <a:t>تمت </a:t>
            </a:r>
            <a:endParaRPr lang="en-US" sz="30800">
              <a:solidFill>
                <a:srgbClr val="6600FF"/>
              </a:solidFill>
            </a:endParaRPr>
          </a:p>
          <a:p>
            <a:pPr algn="ctr" defTabSz="2659063"/>
            <a:r>
              <a:rPr lang="ar-SA" sz="30800">
                <a:solidFill>
                  <a:srgbClr val="6600FF"/>
                </a:solidFill>
              </a:rPr>
              <a:t>بالخير</a:t>
            </a:r>
            <a:r>
              <a:rPr lang="en-US"/>
              <a:t> </a:t>
            </a:r>
          </a:p>
        </p:txBody>
      </p:sp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14639925" y="0"/>
            <a:ext cx="6026150" cy="15782925"/>
          </a:xfrm>
          <a:prstGeom prst="rect">
            <a:avLst/>
          </a:prstGeom>
          <a:solidFill>
            <a:schemeClr val="accent1">
              <a:alpha val="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265936" tIns="132968" rIns="265936" bIns="132968" anchor="ctr"/>
          <a:lstStyle/>
          <a:p>
            <a:pPr algn="ctr" defTabSz="2659063"/>
            <a:r>
              <a:rPr lang="ar-SA" sz="30800">
                <a:solidFill>
                  <a:srgbClr val="6600FF"/>
                </a:solidFill>
              </a:rPr>
              <a:t>شكرا </a:t>
            </a:r>
            <a:endParaRPr lang="en-US" sz="30800">
              <a:solidFill>
                <a:srgbClr val="6600FF"/>
              </a:solidFill>
            </a:endParaRPr>
          </a:p>
          <a:p>
            <a:pPr algn="ctr" defTabSz="2659063"/>
            <a:r>
              <a:rPr lang="ar-SA" sz="30800">
                <a:solidFill>
                  <a:srgbClr val="6600FF"/>
                </a:solidFill>
              </a:rPr>
              <a:t>جميلا</a:t>
            </a:r>
            <a:endParaRPr lang="en-US" sz="30800">
              <a:solidFill>
                <a:srgbClr val="6600FF"/>
              </a:solidFill>
            </a:endParaRPr>
          </a:p>
        </p:txBody>
      </p:sp>
      <p:sp>
        <p:nvSpPr>
          <p:cNvPr id="21513" name="Rectangle 9"/>
          <p:cNvSpPr>
            <a:spLocks noChangeArrowheads="1"/>
          </p:cNvSpPr>
          <p:nvPr/>
        </p:nvSpPr>
        <p:spPr bwMode="auto">
          <a:xfrm>
            <a:off x="0" y="15782925"/>
            <a:ext cx="20666075" cy="6070600"/>
          </a:xfrm>
          <a:prstGeom prst="rect">
            <a:avLst/>
          </a:prstGeom>
          <a:solidFill>
            <a:schemeClr val="accent1">
              <a:alpha val="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265936" tIns="132968" rIns="265936" bIns="132968" anchor="ctr"/>
          <a:lstStyle/>
          <a:p>
            <a:pPr algn="ctr" defTabSz="2659063"/>
            <a:r>
              <a:rPr lang="en-US" sz="41400">
                <a:solidFill>
                  <a:srgbClr val="6600FF"/>
                </a:solidFill>
              </a:rPr>
              <a:t>ধন্য-বাদ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1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1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1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1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1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1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1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1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15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15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15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15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15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15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15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15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15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7" dur="2000" fill="hold"/>
                                        <p:tgtEl>
                                          <p:spTgt spid="215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0437" y="7573962"/>
            <a:ext cx="10363200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3300"/>
                </a:solidFill>
              </a:rPr>
              <a:t>শিক্ষক</a:t>
            </a:r>
            <a:r>
              <a:rPr lang="en-US" dirty="0" smtClean="0">
                <a:solidFill>
                  <a:srgbClr val="FF3300"/>
                </a:solidFill>
              </a:rPr>
              <a:t> </a:t>
            </a:r>
            <a:r>
              <a:rPr lang="en-US" dirty="0" err="1" smtClean="0">
                <a:solidFill>
                  <a:srgbClr val="FF3300"/>
                </a:solidFill>
              </a:rPr>
              <a:t>পরিচিতি</a:t>
            </a:r>
            <a:endParaRPr lang="en-US" dirty="0" smtClean="0">
              <a:solidFill>
                <a:srgbClr val="FF3300"/>
              </a:solidFill>
            </a:endParaRPr>
          </a:p>
          <a:p>
            <a:r>
              <a:rPr lang="en-US" dirty="0" err="1" smtClean="0">
                <a:solidFill>
                  <a:srgbClr val="6600FF"/>
                </a:solidFill>
              </a:rPr>
              <a:t>মোঃ</a:t>
            </a:r>
            <a:r>
              <a:rPr lang="en-US" dirty="0" smtClean="0">
                <a:solidFill>
                  <a:srgbClr val="6600FF"/>
                </a:solidFill>
              </a:rPr>
              <a:t> </a:t>
            </a:r>
            <a:r>
              <a:rPr lang="en-US" dirty="0" err="1" smtClean="0">
                <a:solidFill>
                  <a:srgbClr val="6600FF"/>
                </a:solidFill>
              </a:rPr>
              <a:t>ইমাম</a:t>
            </a:r>
            <a:r>
              <a:rPr lang="en-US" dirty="0" smtClean="0">
                <a:solidFill>
                  <a:srgbClr val="6600FF"/>
                </a:solidFill>
              </a:rPr>
              <a:t> </a:t>
            </a:r>
            <a:r>
              <a:rPr lang="en-US" dirty="0" err="1" smtClean="0">
                <a:solidFill>
                  <a:srgbClr val="6600FF"/>
                </a:solidFill>
              </a:rPr>
              <a:t>হোসেন</a:t>
            </a:r>
            <a:endParaRPr lang="en-US" dirty="0" smtClean="0">
              <a:solidFill>
                <a:srgbClr val="6600FF"/>
              </a:solidFill>
            </a:endParaRPr>
          </a:p>
          <a:p>
            <a:r>
              <a:rPr lang="en-US" dirty="0" err="1" smtClean="0">
                <a:solidFill>
                  <a:srgbClr val="6600FF"/>
                </a:solidFill>
              </a:rPr>
              <a:t>সহকারী</a:t>
            </a:r>
            <a:r>
              <a:rPr lang="en-US" dirty="0" smtClean="0">
                <a:solidFill>
                  <a:srgbClr val="6600FF"/>
                </a:solidFill>
              </a:rPr>
              <a:t> </a:t>
            </a:r>
            <a:r>
              <a:rPr lang="en-US" dirty="0" err="1" smtClean="0">
                <a:solidFill>
                  <a:srgbClr val="6600FF"/>
                </a:solidFill>
              </a:rPr>
              <a:t>মৌলভী</a:t>
            </a:r>
            <a:endParaRPr lang="en-US" dirty="0" smtClean="0">
              <a:solidFill>
                <a:srgbClr val="6600FF"/>
              </a:solidFill>
            </a:endParaRPr>
          </a:p>
          <a:p>
            <a:r>
              <a:rPr lang="en-US" dirty="0" err="1" smtClean="0">
                <a:solidFill>
                  <a:srgbClr val="6600FF"/>
                </a:solidFill>
              </a:rPr>
              <a:t>রাজাপুর</a:t>
            </a:r>
            <a:r>
              <a:rPr lang="en-US" dirty="0" smtClean="0">
                <a:solidFill>
                  <a:srgbClr val="6600FF"/>
                </a:solidFill>
              </a:rPr>
              <a:t> </a:t>
            </a:r>
            <a:r>
              <a:rPr lang="en-US" dirty="0" err="1" smtClean="0">
                <a:solidFill>
                  <a:srgbClr val="6600FF"/>
                </a:solidFill>
              </a:rPr>
              <a:t>দাখিল</a:t>
            </a:r>
            <a:r>
              <a:rPr lang="en-US" dirty="0" smtClean="0">
                <a:solidFill>
                  <a:srgbClr val="6600FF"/>
                </a:solidFill>
              </a:rPr>
              <a:t> </a:t>
            </a:r>
            <a:r>
              <a:rPr lang="en-US" dirty="0" err="1" smtClean="0">
                <a:solidFill>
                  <a:srgbClr val="6600FF"/>
                </a:solidFill>
              </a:rPr>
              <a:t>মাদ্রাসা</a:t>
            </a:r>
            <a:endParaRPr lang="en-US" dirty="0" smtClean="0">
              <a:solidFill>
                <a:srgbClr val="6600FF"/>
              </a:solidFill>
            </a:endParaRPr>
          </a:p>
          <a:p>
            <a:r>
              <a:rPr lang="en-US" dirty="0" err="1" smtClean="0">
                <a:solidFill>
                  <a:srgbClr val="6600FF"/>
                </a:solidFill>
              </a:rPr>
              <a:t>বুড়িচং</a:t>
            </a:r>
            <a:r>
              <a:rPr lang="en-US" dirty="0" smtClean="0">
                <a:solidFill>
                  <a:srgbClr val="6600FF"/>
                </a:solidFill>
              </a:rPr>
              <a:t> </a:t>
            </a:r>
            <a:r>
              <a:rPr lang="en-US" dirty="0" smtClean="0">
                <a:solidFill>
                  <a:srgbClr val="6600FF"/>
                </a:solidFill>
              </a:rPr>
              <a:t>, </a:t>
            </a:r>
            <a:r>
              <a:rPr lang="en-US" dirty="0" err="1" smtClean="0">
                <a:solidFill>
                  <a:srgbClr val="6600FF"/>
                </a:solidFill>
              </a:rPr>
              <a:t>কুমিল্লা</a:t>
            </a:r>
            <a:r>
              <a:rPr lang="en-US" dirty="0" smtClean="0"/>
              <a:t>।</a:t>
            </a:r>
          </a:p>
          <a:p>
            <a:pPr algn="r"/>
            <a:r>
              <a:rPr lang="en-US" dirty="0" err="1" smtClean="0">
                <a:solidFill>
                  <a:srgbClr val="FF0066"/>
                </a:solidFill>
              </a:rPr>
              <a:t>আরবি</a:t>
            </a:r>
            <a:r>
              <a:rPr lang="en-US" dirty="0" smtClean="0">
                <a:solidFill>
                  <a:srgbClr val="FF0066"/>
                </a:solidFill>
              </a:rPr>
              <a:t> ২য় </a:t>
            </a:r>
            <a:r>
              <a:rPr lang="en-US" dirty="0" err="1" smtClean="0">
                <a:solidFill>
                  <a:srgbClr val="FF0066"/>
                </a:solidFill>
              </a:rPr>
              <a:t>পএ</a:t>
            </a:r>
            <a:endParaRPr lang="en-US" dirty="0" smtClean="0">
              <a:solidFill>
                <a:srgbClr val="FF0066"/>
              </a:solidFill>
            </a:endParaRPr>
          </a:p>
          <a:p>
            <a:pPr algn="r"/>
            <a:r>
              <a:rPr lang="en-US" dirty="0" err="1" smtClean="0">
                <a:solidFill>
                  <a:srgbClr val="FF0066"/>
                </a:solidFill>
              </a:rPr>
              <a:t>দশম</a:t>
            </a:r>
            <a:r>
              <a:rPr lang="en-US" dirty="0" smtClean="0">
                <a:solidFill>
                  <a:srgbClr val="FF0066"/>
                </a:solidFill>
              </a:rPr>
              <a:t>  </a:t>
            </a:r>
            <a:r>
              <a:rPr lang="en-US" dirty="0" err="1" smtClean="0">
                <a:solidFill>
                  <a:srgbClr val="FF0066"/>
                </a:solidFill>
              </a:rPr>
              <a:t>শ্রেনি</a:t>
            </a:r>
            <a:endParaRPr lang="en-US" dirty="0" smtClean="0">
              <a:solidFill>
                <a:srgbClr val="FF0066"/>
              </a:solidFill>
            </a:endParaRPr>
          </a:p>
          <a:p>
            <a:pPr algn="r"/>
            <a:r>
              <a:rPr lang="en-US" dirty="0" err="1" smtClean="0">
                <a:solidFill>
                  <a:srgbClr val="FF0066"/>
                </a:solidFill>
              </a:rPr>
              <a:t>তাং</a:t>
            </a:r>
            <a:r>
              <a:rPr lang="en-US" dirty="0" smtClean="0">
                <a:solidFill>
                  <a:srgbClr val="FF0066"/>
                </a:solidFill>
              </a:rPr>
              <a:t> ২৭/০৯/২০১৭ইং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44488" y="0"/>
            <a:ext cx="20321587" cy="21853525"/>
          </a:xfrm>
        </p:spPr>
        <p:txBody>
          <a:bodyPr/>
          <a:lstStyle/>
          <a:p>
            <a:endParaRPr lang="en-US"/>
          </a:p>
        </p:txBody>
      </p:sp>
      <p:pic>
        <p:nvPicPr>
          <p:cNvPr id="4105" name="Picture 9" descr="Colorful-Garden-Flowers-hd-free-wallpaper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0666075" cy="21853525"/>
          </a:xfrm>
          <a:prstGeom prst="rect">
            <a:avLst/>
          </a:prstGeom>
          <a:noFill/>
        </p:spPr>
      </p:pic>
      <p:pic>
        <p:nvPicPr>
          <p:cNvPr id="4106" name="Picture 10" descr="6_1567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47637" y="17403761"/>
            <a:ext cx="7818438" cy="44497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20666075" cy="21853525"/>
          </a:xfrm>
          <a:solidFill>
            <a:srgbClr val="CC99FF"/>
          </a:solidFill>
        </p:spPr>
        <p:txBody>
          <a:bodyPr/>
          <a:lstStyle/>
          <a:p>
            <a:r>
              <a:rPr lang="ar-SA" sz="28300">
                <a:solidFill>
                  <a:srgbClr val="FF0066"/>
                </a:solidFill>
              </a:rPr>
              <a:t>التعريف الدرس</a:t>
            </a:r>
            <a:endParaRPr lang="en-US" sz="28300">
              <a:solidFill>
                <a:srgbClr val="FF0066"/>
              </a:solidFill>
            </a:endParaRPr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0" y="15782925"/>
            <a:ext cx="20666075" cy="6070600"/>
          </a:xfrm>
          <a:prstGeom prst="rect">
            <a:avLst/>
          </a:prstGeom>
          <a:solidFill>
            <a:srgbClr val="FF6600">
              <a:alpha val="56000"/>
            </a:srgbClr>
          </a:solidFill>
          <a:ln w="9525">
            <a:solidFill>
              <a:srgbClr val="6600FF"/>
            </a:solidFill>
            <a:miter lim="800000"/>
            <a:headEnd/>
            <a:tailEnd/>
          </a:ln>
          <a:effectLst/>
        </p:spPr>
        <p:txBody>
          <a:bodyPr wrap="none" lIns="265936" tIns="132968" rIns="265936" bIns="132968" anchor="ctr"/>
          <a:lstStyle/>
          <a:p>
            <a:pPr algn="ctr" defTabSz="2659063"/>
            <a:r>
              <a:rPr lang="en-US" sz="9300">
                <a:solidFill>
                  <a:srgbClr val="6600FF"/>
                </a:solidFill>
              </a:rPr>
              <a:t> </a:t>
            </a:r>
            <a:r>
              <a:rPr lang="ar-SA" sz="9300">
                <a:solidFill>
                  <a:srgbClr val="6600FF"/>
                </a:solidFill>
              </a:rPr>
              <a:t>العربية الثاني</a:t>
            </a:r>
            <a:endParaRPr lang="en-US" sz="9300">
              <a:solidFill>
                <a:srgbClr val="6600FF"/>
              </a:solidFill>
            </a:endParaRPr>
          </a:p>
          <a:p>
            <a:pPr algn="ctr" defTabSz="2659063"/>
            <a:r>
              <a:rPr lang="en-US" sz="9300">
                <a:solidFill>
                  <a:srgbClr val="6600FF"/>
                </a:solidFill>
              </a:rPr>
              <a:t>   </a:t>
            </a:r>
            <a:r>
              <a:rPr lang="ar-SA" sz="9300">
                <a:solidFill>
                  <a:srgbClr val="6600FF"/>
                </a:solidFill>
              </a:rPr>
              <a:t>قواعداللغة العربية</a:t>
            </a:r>
            <a:endParaRPr lang="en-US" sz="9300">
              <a:solidFill>
                <a:srgbClr val="6600FF"/>
              </a:solidFill>
            </a:endParaRPr>
          </a:p>
          <a:p>
            <a:pPr algn="ctr" defTabSz="2659063"/>
            <a:r>
              <a:rPr lang="ar-SA" sz="9300">
                <a:solidFill>
                  <a:srgbClr val="6600FF"/>
                </a:solidFill>
              </a:rPr>
              <a:t>الصف- </a:t>
            </a:r>
            <a:r>
              <a:rPr lang="ar-SA" sz="8000">
                <a:solidFill>
                  <a:srgbClr val="6600FF"/>
                </a:solidFill>
              </a:rPr>
              <a:t>للداخل</a:t>
            </a:r>
            <a:r>
              <a:rPr lang="ar-SA" sz="13400">
                <a:solidFill>
                  <a:srgbClr val="6600FF"/>
                </a:solidFill>
              </a:rPr>
              <a:t> </a:t>
            </a:r>
            <a:r>
              <a:rPr lang="ar-SA" sz="9300">
                <a:solidFill>
                  <a:srgbClr val="6600FF"/>
                </a:solidFill>
              </a:rPr>
              <a:t>التاسع والعاشر</a:t>
            </a:r>
            <a:endParaRPr lang="en-US" sz="9300">
              <a:solidFill>
                <a:srgbClr val="6600FF"/>
              </a:solidFill>
            </a:endParaRPr>
          </a:p>
          <a:p>
            <a:pPr algn="ctr" defTabSz="2659063"/>
            <a:r>
              <a:rPr lang="ar-SA" sz="9300">
                <a:solidFill>
                  <a:srgbClr val="6600FF"/>
                </a:solidFill>
              </a:rPr>
              <a:t>الوقت ـ٤٠ الدقائق</a:t>
            </a:r>
            <a:endParaRPr lang="en-US" sz="9300">
              <a:solidFill>
                <a:srgbClr val="6600FF"/>
              </a:solidFill>
            </a:endParaRPr>
          </a:p>
        </p:txBody>
      </p:sp>
      <p:pic>
        <p:nvPicPr>
          <p:cNvPr id="5128" name="Picture 8" descr="class9-10-a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8038" y="6294438"/>
            <a:ext cx="6096000" cy="8743950"/>
          </a:xfrm>
          <a:prstGeom prst="rect">
            <a:avLst/>
          </a:prstGeom>
          <a:noFill/>
        </p:spPr>
      </p:pic>
      <p:pic>
        <p:nvPicPr>
          <p:cNvPr id="5129" name="Picture 9" descr="class9-10-a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8838" y="6357938"/>
            <a:ext cx="6553200" cy="8745537"/>
          </a:xfrm>
          <a:prstGeom prst="rect">
            <a:avLst/>
          </a:prstGeom>
          <a:noFill/>
        </p:spPr>
      </p:pic>
      <p:pic>
        <p:nvPicPr>
          <p:cNvPr id="5130" name="Picture 10" descr="class9-10-a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143038" y="6357938"/>
            <a:ext cx="5943600" cy="8680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the-united-arab-emirates201605311527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0666075" cy="21853525"/>
          </a:xfrm>
          <a:prstGeom prst="rect">
            <a:avLst/>
          </a:prstGeom>
          <a:noFill/>
        </p:spPr>
      </p:pic>
      <p:sp>
        <p:nvSpPr>
          <p:cNvPr id="6149" name="Oval 5"/>
          <p:cNvSpPr>
            <a:spLocks noChangeArrowheads="1"/>
          </p:cNvSpPr>
          <p:nvPr/>
        </p:nvSpPr>
        <p:spPr bwMode="auto">
          <a:xfrm>
            <a:off x="2928938" y="2316162"/>
            <a:ext cx="14808200" cy="6781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265936" tIns="132968" rIns="265936" bIns="132968" anchor="ctr"/>
          <a:lstStyle/>
          <a:p>
            <a:pPr algn="ctr" defTabSz="2659063"/>
            <a:r>
              <a:rPr lang="ar-SA" sz="27900" dirty="0">
                <a:solidFill>
                  <a:srgbClr val="800000"/>
                </a:solidFill>
              </a:rPr>
              <a:t>رأس الدرس</a:t>
            </a:r>
            <a:endParaRPr lang="en-US" sz="27900" dirty="0">
              <a:solidFill>
                <a:srgbClr val="800000"/>
              </a:solidFill>
            </a:endParaRPr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4994275" y="11688762"/>
            <a:ext cx="11195050" cy="5792788"/>
          </a:xfrm>
          <a:prstGeom prst="rect">
            <a:avLst/>
          </a:prstGeom>
          <a:solidFill>
            <a:schemeClr val="accent1">
              <a:alpha val="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265936" tIns="132968" rIns="265936" bIns="132968" anchor="ctr"/>
          <a:lstStyle/>
          <a:p>
            <a:pPr algn="ctr" defTabSz="2659063"/>
            <a:r>
              <a:rPr lang="ar-SA" sz="17500" dirty="0">
                <a:solidFill>
                  <a:srgbClr val="FF0066"/>
                </a:solidFill>
              </a:rPr>
              <a:t>الباب الاول</a:t>
            </a:r>
            <a:endParaRPr lang="en-US" sz="17500" dirty="0">
              <a:solidFill>
                <a:srgbClr val="FF0066"/>
              </a:solidFill>
            </a:endParaRPr>
          </a:p>
          <a:p>
            <a:pPr algn="ctr" defTabSz="2659063"/>
            <a:r>
              <a:rPr lang="ar-SA" sz="17500" dirty="0">
                <a:solidFill>
                  <a:srgbClr val="FF0066"/>
                </a:solidFill>
              </a:rPr>
              <a:t>قسم الصرف</a:t>
            </a:r>
            <a:endParaRPr lang="en-US" sz="17500" dirty="0">
              <a:solidFill>
                <a:srgbClr val="FF0066"/>
              </a:solidFill>
            </a:endParaRPr>
          </a:p>
          <a:p>
            <a:pPr algn="ctr" defTabSz="2659063"/>
            <a:r>
              <a:rPr lang="ar-SA" sz="17500" dirty="0">
                <a:solidFill>
                  <a:srgbClr val="FF0066"/>
                </a:solidFill>
              </a:rPr>
              <a:t>الدرس الاول</a:t>
            </a:r>
            <a:endParaRPr lang="en-US" sz="17500" dirty="0">
              <a:solidFill>
                <a:srgbClr val="FF0066"/>
              </a:solidFill>
            </a:endParaRPr>
          </a:p>
          <a:p>
            <a:pPr algn="ctr" defTabSz="2659063"/>
            <a:r>
              <a:rPr lang="ar-SA" sz="17500" dirty="0">
                <a:solidFill>
                  <a:srgbClr val="FF0066"/>
                </a:solidFill>
              </a:rPr>
              <a:t>علم الصرف</a:t>
            </a:r>
            <a:endParaRPr lang="en-US" sz="17500" dirty="0">
              <a:solidFill>
                <a:srgbClr val="FF0066"/>
              </a:solidFill>
            </a:endParaRPr>
          </a:p>
        </p:txBody>
      </p:sp>
      <p:pic>
        <p:nvPicPr>
          <p:cNvPr id="6151" name="Picture 7" descr="h (48)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070600"/>
            <a:ext cx="4994275" cy="15782925"/>
          </a:xfrm>
          <a:prstGeom prst="rect">
            <a:avLst/>
          </a:prstGeom>
          <a:noFill/>
        </p:spPr>
      </p:pic>
      <p:pic>
        <p:nvPicPr>
          <p:cNvPr id="6152" name="Picture 8" descr="h (48)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89325" y="6735762"/>
            <a:ext cx="4282089" cy="14631988"/>
          </a:xfrm>
          <a:prstGeom prst="rect">
            <a:avLst/>
          </a:prstGeom>
          <a:noFill/>
        </p:spPr>
      </p:pic>
      <p:pic>
        <p:nvPicPr>
          <p:cNvPr id="6153" name="Picture 9" descr="hibiscus_flower_382_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664474">
            <a:off x="5165725" y="17481550"/>
            <a:ext cx="11195050" cy="4371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" grpId="0" animBg="1"/>
      <p:bldP spid="61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1578a9a2e6921871e233eade258acab4--floral-flowers-hibiscus-flower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0666075" cy="21853525"/>
          </a:xfrm>
          <a:prstGeom prst="rect">
            <a:avLst/>
          </a:prstGeom>
          <a:noFill/>
        </p:spPr>
      </p:pic>
      <p:sp>
        <p:nvSpPr>
          <p:cNvPr id="7174" name="Oval 6"/>
          <p:cNvSpPr>
            <a:spLocks noChangeArrowheads="1"/>
          </p:cNvSpPr>
          <p:nvPr/>
        </p:nvSpPr>
        <p:spPr bwMode="auto">
          <a:xfrm>
            <a:off x="6026150" y="0"/>
            <a:ext cx="8266113" cy="4127500"/>
          </a:xfrm>
          <a:prstGeom prst="ellipse">
            <a:avLst/>
          </a:prstGeom>
          <a:solidFill>
            <a:schemeClr val="accent1">
              <a:alpha val="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265936" tIns="132968" rIns="265936" bIns="132968" anchor="ctr"/>
          <a:lstStyle/>
          <a:p>
            <a:pPr algn="ctr" defTabSz="2659063"/>
            <a:r>
              <a:rPr lang="ar-SA" sz="17500">
                <a:solidFill>
                  <a:srgbClr val="6600FF"/>
                </a:solidFill>
              </a:rPr>
              <a:t>نتيجة العلم</a:t>
            </a:r>
            <a:endParaRPr lang="en-US" sz="17500">
              <a:solidFill>
                <a:srgbClr val="6600FF"/>
              </a:solidFill>
            </a:endParaRPr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0" y="4127500"/>
            <a:ext cx="20666075" cy="2184400"/>
          </a:xfrm>
          <a:prstGeom prst="rect">
            <a:avLst/>
          </a:prstGeom>
          <a:solidFill>
            <a:schemeClr val="accent1">
              <a:alpha val="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265936" tIns="132968" rIns="265936" bIns="132968" anchor="ctr"/>
          <a:lstStyle/>
          <a:p>
            <a:pPr algn="ctr" defTabSz="2659063"/>
            <a:r>
              <a:rPr lang="ar-SA" sz="12800">
                <a:solidFill>
                  <a:srgbClr val="FF3300"/>
                </a:solidFill>
              </a:rPr>
              <a:t>يتكللم التلاميذ بعدالدرس</a:t>
            </a:r>
            <a:endParaRPr lang="en-US" sz="12800">
              <a:solidFill>
                <a:srgbClr val="FF3300"/>
              </a:solidFill>
            </a:endParaRPr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0" y="6556375"/>
            <a:ext cx="20666075" cy="15297150"/>
          </a:xfrm>
          <a:prstGeom prst="rect">
            <a:avLst/>
          </a:prstGeom>
          <a:solidFill>
            <a:schemeClr val="accent1">
              <a:alpha val="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265936" tIns="132968" rIns="265936" bIns="132968" anchor="ctr"/>
          <a:lstStyle/>
          <a:p>
            <a:pPr algn="ctr" defTabSz="2659063"/>
            <a:r>
              <a:rPr lang="ar-SA" sz="13900">
                <a:solidFill>
                  <a:srgbClr val="800000"/>
                </a:solidFill>
              </a:rPr>
              <a:t>ما معنى الصرف لغة واصطلاحا</a:t>
            </a:r>
            <a:r>
              <a:rPr lang="en-US" sz="13900">
                <a:solidFill>
                  <a:srgbClr val="800000"/>
                </a:solidFill>
              </a:rPr>
              <a:t>*     </a:t>
            </a:r>
            <a:endParaRPr lang="en-US" sz="13900">
              <a:solidFill>
                <a:srgbClr val="FF3300"/>
              </a:solidFill>
            </a:endParaRPr>
          </a:p>
          <a:p>
            <a:pPr algn="ctr" defTabSz="2659063"/>
            <a:r>
              <a:rPr lang="ar-SA" sz="13900">
                <a:solidFill>
                  <a:srgbClr val="FF3300"/>
                </a:solidFill>
              </a:rPr>
              <a:t>انواع الكلام التى لايدخل</a:t>
            </a:r>
            <a:r>
              <a:rPr lang="en-US" sz="13900">
                <a:solidFill>
                  <a:srgbClr val="FF3300"/>
                </a:solidFill>
              </a:rPr>
              <a:t>*  </a:t>
            </a:r>
            <a:r>
              <a:rPr lang="ar-SA" sz="13900">
                <a:solidFill>
                  <a:srgbClr val="FF3300"/>
                </a:solidFill>
              </a:rPr>
              <a:t> </a:t>
            </a:r>
            <a:r>
              <a:rPr lang="en-US" sz="13900">
                <a:solidFill>
                  <a:srgbClr val="FF3300"/>
                </a:solidFill>
              </a:rPr>
              <a:t> </a:t>
            </a:r>
          </a:p>
          <a:p>
            <a:pPr algn="ctr" defTabSz="2659063"/>
            <a:r>
              <a:rPr lang="ar-SA" sz="13900">
                <a:solidFill>
                  <a:srgbClr val="FF3300"/>
                </a:solidFill>
              </a:rPr>
              <a:t>تحت طائلة الصرف</a:t>
            </a:r>
            <a:endParaRPr lang="en-US" sz="13900">
              <a:solidFill>
                <a:srgbClr val="6600FF"/>
              </a:solidFill>
            </a:endParaRPr>
          </a:p>
          <a:p>
            <a:pPr algn="ctr" defTabSz="2659063"/>
            <a:r>
              <a:rPr lang="ar-SA" sz="13900">
                <a:solidFill>
                  <a:srgbClr val="6600FF"/>
                </a:solidFill>
              </a:rPr>
              <a:t>مالمراد بالمتيزان الصرف</a:t>
            </a:r>
            <a:r>
              <a:rPr lang="en-US" sz="13900">
                <a:solidFill>
                  <a:srgbClr val="6600FF"/>
                </a:solidFill>
              </a:rPr>
              <a:t>*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20666075" cy="21853525"/>
          </a:xfrm>
          <a:solidFill>
            <a:srgbClr val="FF00FF"/>
          </a:solidFill>
          <a:ln>
            <a:solidFill>
              <a:srgbClr val="00FF00"/>
            </a:solidFill>
          </a:ln>
        </p:spPr>
        <p:txBody>
          <a:bodyPr/>
          <a:lstStyle/>
          <a:p>
            <a:endParaRPr lang="en-US"/>
          </a:p>
        </p:txBody>
      </p:sp>
      <p:pic>
        <p:nvPicPr>
          <p:cNvPr id="8196" name="Picture 4" descr="edba02290dd897bd740647beb82f6e0b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0237" y="2544762"/>
            <a:ext cx="14401800" cy="19308763"/>
          </a:xfrm>
          <a:prstGeom prst="rect">
            <a:avLst/>
          </a:prstGeom>
          <a:noFill/>
        </p:spPr>
      </p:pic>
      <p:sp>
        <p:nvSpPr>
          <p:cNvPr id="8197" name="Rectangle 5"/>
          <p:cNvSpPr>
            <a:spLocks noChangeArrowheads="1"/>
          </p:cNvSpPr>
          <p:nvPr/>
        </p:nvSpPr>
        <p:spPr bwMode="auto">
          <a:xfrm rot="4107068">
            <a:off x="3910012" y="-246062"/>
            <a:ext cx="3121025" cy="7499350"/>
          </a:xfrm>
          <a:prstGeom prst="rect">
            <a:avLst/>
          </a:prstGeom>
          <a:solidFill>
            <a:schemeClr val="accent1">
              <a:alpha val="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rot="10800000" vert="eaVert" wrap="none" lIns="265936" tIns="132968" rIns="265936" bIns="132968" anchor="ctr"/>
          <a:lstStyle/>
          <a:p>
            <a:pPr algn="ctr" defTabSz="2659063"/>
            <a:r>
              <a:rPr lang="ar-SA" sz="12800">
                <a:solidFill>
                  <a:srgbClr val="800000"/>
                </a:solidFill>
              </a:rPr>
              <a:t>الافعال المنفرده</a:t>
            </a:r>
            <a:endParaRPr lang="en-US" sz="12800">
              <a:solidFill>
                <a:srgbClr val="800000"/>
              </a:solidFill>
            </a:endParaRPr>
          </a:p>
        </p:txBody>
      </p:sp>
      <p:pic>
        <p:nvPicPr>
          <p:cNvPr id="8199" name="Picture 7" descr="02895bc7c85825341eaa7dab27067557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297150"/>
            <a:ext cx="20666075" cy="6556375"/>
          </a:xfrm>
          <a:prstGeom prst="rect">
            <a:avLst/>
          </a:prstGeom>
          <a:noFill/>
        </p:spPr>
      </p:pic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17737138" y="6070600"/>
            <a:ext cx="2928937" cy="10198100"/>
          </a:xfrm>
          <a:prstGeom prst="rect">
            <a:avLst/>
          </a:prstGeom>
          <a:solidFill>
            <a:schemeClr val="accent1">
              <a:alpha val="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265936" tIns="132968" rIns="265936" bIns="132968" anchor="ctr"/>
          <a:lstStyle/>
          <a:p>
            <a:pPr algn="ctr" defTabSz="2659063"/>
            <a:r>
              <a:rPr lang="ar-SA" sz="11700">
                <a:solidFill>
                  <a:schemeClr val="hlink"/>
                </a:solidFill>
              </a:rPr>
              <a:t>الافعال </a:t>
            </a:r>
            <a:endParaRPr lang="en-US" sz="11700">
              <a:solidFill>
                <a:schemeClr val="hlink"/>
              </a:solidFill>
            </a:endParaRPr>
          </a:p>
          <a:p>
            <a:pPr algn="ctr" defTabSz="2659063"/>
            <a:r>
              <a:rPr lang="ar-SA" sz="11700">
                <a:solidFill>
                  <a:schemeClr val="hlink"/>
                </a:solidFill>
              </a:rPr>
              <a:t>المنفرده</a:t>
            </a:r>
            <a:endParaRPr lang="en-US" sz="11700">
              <a:solidFill>
                <a:schemeClr val="hlin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 animBg="1"/>
      <p:bldP spid="820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100000">
              <a:srgbClr val="FF33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0" y="0"/>
            <a:ext cx="20666075" cy="2914650"/>
          </a:xfrm>
          <a:prstGeom prst="rect">
            <a:avLst/>
          </a:prstGeom>
          <a:solidFill>
            <a:srgbClr val="FF0000">
              <a:alpha val="44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265936" tIns="132968" rIns="265936" bIns="132968" anchor="ctr"/>
          <a:lstStyle/>
          <a:p>
            <a:pPr algn="ctr" defTabSz="2659063"/>
            <a:r>
              <a:rPr lang="ar-SA" sz="15700">
                <a:solidFill>
                  <a:srgbClr val="66FF33"/>
                </a:solidFill>
              </a:rPr>
              <a:t>ماهي الجواب الصحيح</a:t>
            </a:r>
            <a:r>
              <a:rPr lang="en-US" sz="15700">
                <a:solidFill>
                  <a:srgbClr val="66FF33"/>
                </a:solidFill>
              </a:rPr>
              <a:t> </a:t>
            </a:r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0" y="2914650"/>
            <a:ext cx="20666075" cy="5826125"/>
          </a:xfrm>
          <a:prstGeom prst="rect">
            <a:avLst/>
          </a:prstGeom>
          <a:solidFill>
            <a:schemeClr val="accent1">
              <a:alpha val="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265936" tIns="132968" rIns="265936" bIns="132968" anchor="ctr"/>
          <a:lstStyle/>
          <a:p>
            <a:pPr algn="ctr" defTabSz="2659063"/>
            <a:r>
              <a:rPr lang="en-US" sz="9300">
                <a:solidFill>
                  <a:srgbClr val="800000"/>
                </a:solidFill>
              </a:rPr>
              <a:t> </a:t>
            </a:r>
            <a:r>
              <a:rPr lang="ar-SA" sz="9300">
                <a:solidFill>
                  <a:srgbClr val="800000"/>
                </a:solidFill>
              </a:rPr>
              <a:t>ـ سوال:ماهواالماده</a:t>
            </a:r>
            <a:r>
              <a:rPr lang="ar-SA" sz="13900">
                <a:solidFill>
                  <a:srgbClr val="800000"/>
                </a:solidFill>
              </a:rPr>
              <a:t> </a:t>
            </a:r>
            <a:r>
              <a:rPr lang="ar-SA" sz="9300">
                <a:solidFill>
                  <a:srgbClr val="800000"/>
                </a:solidFill>
              </a:rPr>
              <a:t>الصرف؟</a:t>
            </a:r>
            <a:endParaRPr lang="en-US" sz="9300">
              <a:solidFill>
                <a:srgbClr val="800000"/>
              </a:solidFill>
            </a:endParaRPr>
          </a:p>
          <a:p>
            <a:pPr algn="ctr" defTabSz="2659063"/>
            <a:r>
              <a:rPr lang="en-US" sz="9300">
                <a:solidFill>
                  <a:schemeClr val="hlink"/>
                </a:solidFill>
              </a:rPr>
              <a:t>        </a:t>
            </a:r>
            <a:r>
              <a:rPr lang="ar-SA" sz="9300">
                <a:solidFill>
                  <a:srgbClr val="800000"/>
                </a:solidFill>
              </a:rPr>
              <a:t>الجواب :(الف) ص  ر  ف (باء) ر  ص  ف</a:t>
            </a:r>
            <a:endParaRPr lang="en-US" sz="9300">
              <a:solidFill>
                <a:srgbClr val="800000"/>
              </a:solidFill>
            </a:endParaRPr>
          </a:p>
          <a:p>
            <a:pPr algn="ctr" defTabSz="2659063"/>
            <a:r>
              <a:rPr lang="en-US" sz="9300">
                <a:solidFill>
                  <a:srgbClr val="800000"/>
                </a:solidFill>
              </a:rPr>
              <a:t>       (</a:t>
            </a:r>
            <a:r>
              <a:rPr lang="ar-SA" sz="9300">
                <a:solidFill>
                  <a:srgbClr val="800000"/>
                </a:solidFill>
              </a:rPr>
              <a:t>ج) ص  ف  ر    (ه) ف ص  ر</a:t>
            </a:r>
            <a:endParaRPr lang="en-US" sz="9300">
              <a:solidFill>
                <a:srgbClr val="800000"/>
              </a:solidFill>
            </a:endParaRPr>
          </a:p>
        </p:txBody>
      </p:sp>
      <p:sp>
        <p:nvSpPr>
          <p:cNvPr id="9225" name="AutoShape 9"/>
          <p:cNvSpPr>
            <a:spLocks noChangeArrowheads="1"/>
          </p:cNvSpPr>
          <p:nvPr/>
        </p:nvSpPr>
        <p:spPr bwMode="auto">
          <a:xfrm>
            <a:off x="13776325" y="18938875"/>
            <a:ext cx="863600" cy="971550"/>
          </a:xfrm>
          <a:prstGeom prst="star32">
            <a:avLst>
              <a:gd name="adj" fmla="val 37500"/>
            </a:avLst>
          </a:prstGeom>
          <a:solidFill>
            <a:srgbClr val="008000"/>
          </a:solidFill>
          <a:ln w="9525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227" name="AutoShape 11"/>
          <p:cNvSpPr>
            <a:spLocks noChangeArrowheads="1"/>
          </p:cNvSpPr>
          <p:nvPr/>
        </p:nvSpPr>
        <p:spPr bwMode="auto">
          <a:xfrm>
            <a:off x="19116675" y="11410950"/>
            <a:ext cx="860425" cy="971550"/>
          </a:xfrm>
          <a:prstGeom prst="star32">
            <a:avLst>
              <a:gd name="adj" fmla="val 37500"/>
            </a:avLst>
          </a:prstGeom>
          <a:solidFill>
            <a:srgbClr val="FF9900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228" name="AutoShape 12"/>
          <p:cNvSpPr>
            <a:spLocks noChangeArrowheads="1"/>
          </p:cNvSpPr>
          <p:nvPr/>
        </p:nvSpPr>
        <p:spPr bwMode="auto">
          <a:xfrm>
            <a:off x="13947775" y="5584825"/>
            <a:ext cx="863600" cy="971550"/>
          </a:xfrm>
          <a:prstGeom prst="star32">
            <a:avLst>
              <a:gd name="adj" fmla="val 37500"/>
            </a:avLst>
          </a:prstGeom>
          <a:solidFill>
            <a:srgbClr val="FF9900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0" y="9226550"/>
            <a:ext cx="20666075" cy="6070600"/>
          </a:xfrm>
          <a:prstGeom prst="rect">
            <a:avLst/>
          </a:prstGeom>
          <a:solidFill>
            <a:srgbClr val="FF9900">
              <a:alpha val="39000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lIns="265936" tIns="132968" rIns="265936" bIns="132968" anchor="ctr"/>
          <a:lstStyle/>
          <a:p>
            <a:pPr algn="ctr" defTabSz="2659063"/>
            <a:r>
              <a:rPr lang="en-US" sz="11700">
                <a:solidFill>
                  <a:srgbClr val="66FF33"/>
                </a:solidFill>
              </a:rPr>
              <a:t> </a:t>
            </a:r>
            <a:r>
              <a:rPr lang="ar-SA" sz="11700">
                <a:solidFill>
                  <a:srgbClr val="66FF33"/>
                </a:solidFill>
              </a:rPr>
              <a:t>٢ـ السوال : ما مامعنى الصرف لغة ؟</a:t>
            </a:r>
            <a:endParaRPr lang="en-US" sz="11700">
              <a:solidFill>
                <a:srgbClr val="6600FF"/>
              </a:solidFill>
            </a:endParaRPr>
          </a:p>
          <a:p>
            <a:pPr algn="ctr" defTabSz="2659063"/>
            <a:r>
              <a:rPr lang="en-US" sz="11700">
                <a:solidFill>
                  <a:srgbClr val="6600FF"/>
                </a:solidFill>
              </a:rPr>
              <a:t>             </a:t>
            </a:r>
            <a:r>
              <a:rPr lang="ar-SA" sz="11700">
                <a:solidFill>
                  <a:srgbClr val="6600FF"/>
                </a:solidFill>
              </a:rPr>
              <a:t>الجواب</a:t>
            </a:r>
            <a:r>
              <a:rPr lang="en-US" sz="11700">
                <a:solidFill>
                  <a:srgbClr val="6600FF"/>
                </a:solidFill>
              </a:rPr>
              <a:t> :</a:t>
            </a:r>
            <a:endParaRPr lang="en-US" sz="11700">
              <a:solidFill>
                <a:schemeClr val="hlink"/>
              </a:solidFill>
            </a:endParaRPr>
          </a:p>
          <a:p>
            <a:pPr algn="ctr" defTabSz="2659063"/>
            <a:r>
              <a:rPr lang="en-US" sz="11700">
                <a:solidFill>
                  <a:schemeClr val="hlink"/>
                </a:solidFill>
              </a:rPr>
              <a:t>        (</a:t>
            </a:r>
            <a:r>
              <a:rPr lang="ar-SA" sz="11700">
                <a:solidFill>
                  <a:schemeClr val="hlink"/>
                </a:solidFill>
              </a:rPr>
              <a:t>الف) التغير (باء) الحدث  (ج) المعلوم (ه) الدليل</a:t>
            </a:r>
            <a:endParaRPr lang="en-US" sz="11700">
              <a:solidFill>
                <a:schemeClr val="hlink"/>
              </a:solidFill>
            </a:endParaRPr>
          </a:p>
        </p:txBody>
      </p:sp>
      <p:sp>
        <p:nvSpPr>
          <p:cNvPr id="9230" name="Rectangle 14"/>
          <p:cNvSpPr>
            <a:spLocks noChangeArrowheads="1"/>
          </p:cNvSpPr>
          <p:nvPr/>
        </p:nvSpPr>
        <p:spPr bwMode="auto">
          <a:xfrm>
            <a:off x="0" y="15541625"/>
            <a:ext cx="20666075" cy="6311900"/>
          </a:xfrm>
          <a:prstGeom prst="rect">
            <a:avLst/>
          </a:prstGeom>
          <a:solidFill>
            <a:srgbClr val="FF0000">
              <a:alpha val="41000"/>
            </a:srgbClr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lIns="265936" tIns="132968" rIns="265936" bIns="132968" anchor="ctr"/>
          <a:lstStyle/>
          <a:p>
            <a:pPr algn="ctr" defTabSz="2659063"/>
            <a:r>
              <a:rPr lang="en-US" sz="9300">
                <a:solidFill>
                  <a:srgbClr val="66FF33"/>
                </a:solidFill>
              </a:rPr>
              <a:t> </a:t>
            </a:r>
            <a:r>
              <a:rPr lang="ar-SA" sz="9300">
                <a:solidFill>
                  <a:srgbClr val="66FF33"/>
                </a:solidFill>
              </a:rPr>
              <a:t>٣ـ السوال :ما هوا الميدان لعلم الصرف ؟</a:t>
            </a:r>
            <a:endParaRPr lang="en-US" sz="9300">
              <a:solidFill>
                <a:srgbClr val="66FF33"/>
              </a:solidFill>
            </a:endParaRPr>
          </a:p>
          <a:p>
            <a:pPr algn="ctr" defTabSz="2659063"/>
            <a:r>
              <a:rPr lang="en-US" sz="9300">
                <a:solidFill>
                  <a:srgbClr val="66FF33"/>
                </a:solidFill>
              </a:rPr>
              <a:t>           </a:t>
            </a:r>
            <a:r>
              <a:rPr lang="ar-SA" sz="9300">
                <a:solidFill>
                  <a:srgbClr val="66FF33"/>
                </a:solidFill>
              </a:rPr>
              <a:t>الجواب : (الف) اسم ـ فعل ـ و ـ حرف  (باء) كل اقسام الاسم</a:t>
            </a:r>
            <a:endParaRPr lang="en-US" sz="9300">
              <a:solidFill>
                <a:srgbClr val="66FF33"/>
              </a:solidFill>
            </a:endParaRPr>
          </a:p>
          <a:p>
            <a:pPr algn="ctr" defTabSz="2659063"/>
            <a:r>
              <a:rPr lang="en-US" sz="9300">
                <a:solidFill>
                  <a:srgbClr val="66FF33"/>
                </a:solidFill>
              </a:rPr>
              <a:t>            (</a:t>
            </a:r>
            <a:r>
              <a:rPr lang="ar-SA" sz="9300">
                <a:solidFill>
                  <a:srgbClr val="66FF33"/>
                </a:solidFill>
              </a:rPr>
              <a:t>ج)  كل اقسام الفعل ه)  افعال المتصرفه و اسماء المتمكنه</a:t>
            </a:r>
            <a:endParaRPr lang="en-US" sz="9300">
              <a:solidFill>
                <a:srgbClr val="66FF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9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9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3" grpId="0" animBg="1"/>
      <p:bldP spid="9225" grpId="0" animBg="1"/>
      <p:bldP spid="9227" grpId="0" animBg="1"/>
      <p:bldP spid="9228" grpId="0" animBg="1"/>
      <p:bldP spid="9229" grpId="0" animBg="1"/>
      <p:bldP spid="92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15513" y="0"/>
            <a:ext cx="10850562" cy="8255000"/>
          </a:xfrm>
          <a:solidFill>
            <a:srgbClr val="CC99FF">
              <a:alpha val="47000"/>
            </a:srgbClr>
          </a:solidFill>
          <a:ln>
            <a:solidFill>
              <a:srgbClr val="FF0000"/>
            </a:solidFill>
          </a:ln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100">
                <a:solidFill>
                  <a:srgbClr val="800000"/>
                </a:solidFill>
              </a:rPr>
              <a:t> </a:t>
            </a:r>
            <a:r>
              <a:rPr lang="ar-SA" sz="28100">
                <a:solidFill>
                  <a:srgbClr val="800000"/>
                </a:solidFill>
              </a:rPr>
              <a:t>افعال الاجتمين</a:t>
            </a:r>
            <a:endParaRPr lang="en-US" sz="28100">
              <a:solidFill>
                <a:srgbClr val="800000"/>
              </a:solidFill>
            </a:endParaRPr>
          </a:p>
        </p:txBody>
      </p:sp>
      <p:pic>
        <p:nvPicPr>
          <p:cNvPr id="11268" name="Picture 4" descr="tumblr_o35y2fZI7O1t1ig6no7_400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570075"/>
            <a:ext cx="20666075" cy="7283450"/>
          </a:xfrm>
          <a:prstGeom prst="rect">
            <a:avLst/>
          </a:prstGeom>
          <a:noFill/>
        </p:spPr>
      </p:pic>
      <p:pic>
        <p:nvPicPr>
          <p:cNvPr id="11269" name="Picture 5" descr="untitled-6_16298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49400" y="8499475"/>
            <a:ext cx="8266113" cy="6130925"/>
          </a:xfrm>
          <a:prstGeom prst="rect">
            <a:avLst/>
          </a:prstGeom>
          <a:noFill/>
        </p:spPr>
      </p:pic>
      <p:pic>
        <p:nvPicPr>
          <p:cNvPr id="11271" name="Picture 7" descr="safrinlipi2_7054852885482bf0843abe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815513" y="8499475"/>
            <a:ext cx="10850562" cy="5826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1126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1126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26590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26590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754</TotalTime>
  <Words>550</Words>
  <Application>Microsoft Office PowerPoint</Application>
  <PresentationFormat>Custom</PresentationFormat>
  <Paragraphs>119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الاعمال  مع  الجمعات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NAZMULOAHED</dc:creator>
  <cp:lastModifiedBy>ALLHA</cp:lastModifiedBy>
  <cp:revision>55</cp:revision>
  <dcterms:created xsi:type="dcterms:W3CDTF">2017-09-06T17:01:31Z</dcterms:created>
  <dcterms:modified xsi:type="dcterms:W3CDTF">2017-10-02T07:17:21Z</dcterms:modified>
</cp:coreProperties>
</file>